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8"/>
  </p:notesMasterIdLst>
  <p:sldIdLst>
    <p:sldId id="327" r:id="rId2"/>
    <p:sldId id="321" r:id="rId3"/>
    <p:sldId id="322" r:id="rId4"/>
    <p:sldId id="323" r:id="rId5"/>
    <p:sldId id="324" r:id="rId6"/>
    <p:sldId id="325" r:id="rId7"/>
    <p:sldId id="326" r:id="rId8"/>
    <p:sldId id="271" r:id="rId9"/>
    <p:sldId id="283" r:id="rId10"/>
    <p:sldId id="302" r:id="rId11"/>
    <p:sldId id="285" r:id="rId12"/>
    <p:sldId id="278" r:id="rId13"/>
    <p:sldId id="262" r:id="rId14"/>
    <p:sldId id="290" r:id="rId15"/>
    <p:sldId id="291" r:id="rId16"/>
    <p:sldId id="301" r:id="rId17"/>
    <p:sldId id="295" r:id="rId18"/>
    <p:sldId id="296"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A7E"/>
    <a:srgbClr val="1A4EA7"/>
    <a:srgbClr val="C2EF86"/>
    <a:srgbClr val="184AA0"/>
    <a:srgbClr val="3074EA"/>
    <a:srgbClr val="3075EB"/>
    <a:srgbClr val="C6F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47" autoAdjust="0"/>
    <p:restoredTop sz="67320" autoAdjust="0"/>
  </p:normalViewPr>
  <p:slideViewPr>
    <p:cSldViewPr snapToGrid="0" snapToObjects="1">
      <p:cViewPr varScale="1">
        <p:scale>
          <a:sx n="68" d="100"/>
          <a:sy n="68" d="100"/>
        </p:scale>
        <p:origin x="53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030348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a.org/fip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org/toolbo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third of five videos covering material in the 2020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for short).</a:t>
            </a:r>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policy affected is reflected in Addendum B. The changes we are recommending would replace the existing policy that is struck through in Addendum B. </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most substantive change would be a change to the Inspection Clause to reflect discussions at WSC 2018 and clarify that only the WSC can act for the beneficiary—the NA Fellowship as a whole. These changes are shown on pages 16 and 17 of Addendum B.</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9312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We are also proposing a number of housekeeping edits that we have just described and that are listed on your screen and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itself.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6107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During the 2016–2018 Conference cycle, a region made a request to inspect the property of the trust. The inspection took place shortly after WSC 2018, and you can find the report from that inspection on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web page </a:t>
            </a:r>
            <a:r>
              <a:rPr lang="en-US" sz="1100" b="0" i="0" u="sng" strike="noStrike" cap="none" dirty="0">
                <a:solidFill>
                  <a:srgbClr val="000000"/>
                </a:solidFill>
                <a:effectLst/>
                <a:latin typeface="Arial"/>
                <a:ea typeface="Arial"/>
                <a:cs typeface="Arial"/>
                <a:sym typeface="Arial"/>
                <a:hlinkClick r:id="rId3"/>
              </a:rPr>
              <a:t>www.na.org/fipt</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This was the first time since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was adopted in 1993 that such a request had been made, and it raised some questions for us about the inspection process as it is described in the Operational Rules. We believed that updates to the Operational Rules were needed, and at WSC 2018, we proposed a possible revision of the Inspection Clause that appears on this slide. </a:t>
            </a:r>
          </a:p>
          <a:p>
            <a:r>
              <a:rPr lang="en-US" sz="1100" b="0" i="0" u="none" strike="noStrike" cap="none" dirty="0">
                <a:solidFill>
                  <a:srgbClr val="000000"/>
                </a:solidFill>
                <a:effectLst/>
                <a:latin typeface="Arial"/>
                <a:ea typeface="Arial"/>
                <a:cs typeface="Arial"/>
                <a:sym typeface="Arial"/>
              </a:rPr>
              <a:t>We did not ask the WSC to make a decision about these specific changes. Rather, we straw polled the Conference, and the Conference expressed “consensus support” that a change was needed to Article V, Section 3, the part of the Operational Rules that we refer to as the </a:t>
            </a:r>
            <a:r>
              <a:rPr lang="en-US" sz="1100" b="0" i="1" u="none" strike="noStrike" cap="none" dirty="0">
                <a:solidFill>
                  <a:srgbClr val="000000"/>
                </a:solidFill>
                <a:effectLst/>
                <a:latin typeface="Arial"/>
                <a:ea typeface="Arial"/>
                <a:cs typeface="Arial"/>
                <a:sym typeface="Arial"/>
              </a:rPr>
              <a:t>Inspection Clause. </a:t>
            </a:r>
            <a:r>
              <a:rPr lang="en-US" sz="1100" b="0" i="0" u="none" strike="noStrike" cap="none" dirty="0">
                <a:solidFill>
                  <a:srgbClr val="000000"/>
                </a:solidFill>
                <a:effectLst/>
                <a:latin typeface="Arial"/>
                <a:ea typeface="Arial"/>
                <a:cs typeface="Arial"/>
                <a:sym typeface="Arial"/>
              </a:rPr>
              <a:t>The results of the straw poll were 93 in favor, 15 against, 4 abstentions, and 2 Conference participants “present, not voting.” The Conference decided, with consensus support, to suspend the Inspection Clause until the close of WSC 2020, so that a decision could be made about how to handle inspections in the future. The vote count was 89 in favor, 22 against, 0 abstentions, and 2 present not voting. </a:t>
            </a:r>
          </a:p>
          <a:p>
            <a:pPr marL="0" lvl="0" indent="0">
              <a:spcBef>
                <a:spcPts val="0"/>
              </a:spcBef>
              <a:spcAft>
                <a:spcPts val="0"/>
              </a:spcAft>
              <a:buNone/>
            </a:pPr>
            <a:endParaRPr dirty="0"/>
          </a:p>
        </p:txBody>
      </p:sp>
    </p:spTree>
    <p:extLst>
      <p:ext uri="{BB962C8B-B14F-4D97-AF65-F5344CB8AC3E}">
        <p14:creationId xmlns:p14="http://schemas.microsoft.com/office/powerpoint/2010/main" val="149023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Motion 4 reads: “To approve the revisions to NA Intellectual Property Bulletin #1 contained in Addendum C.”</a:t>
            </a:r>
          </a:p>
          <a:p>
            <a:r>
              <a:rPr lang="en-US" sz="1100" b="0" i="0" u="none" strike="noStrike" cap="none" dirty="0">
                <a:solidFill>
                  <a:srgbClr val="000000"/>
                </a:solidFill>
                <a:effectLst/>
                <a:latin typeface="Arial"/>
                <a:ea typeface="Arial"/>
                <a:cs typeface="Arial"/>
                <a:sym typeface="Arial"/>
              </a:rPr>
              <a:t>This bulletin has been largely rewritten making it difficult to read the version with the changes tracked. You’ll find a clean copy of the bulletin with proposed revisions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as Addendum C. A copy tracking the proposed changes is included in Addendum 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The intent of the motion is: “To revise this bulletin so that it provides more direct and clear guidance, and so that it reflects current practices, terms, and language.”</a:t>
            </a:r>
          </a:p>
          <a:p>
            <a:endParaRPr lang="en-US" dirty="0"/>
          </a:p>
        </p:txBody>
      </p:sp>
    </p:spTree>
    <p:extLst>
      <p:ext uri="{BB962C8B-B14F-4D97-AF65-F5344CB8AC3E}">
        <p14:creationId xmlns:p14="http://schemas.microsoft.com/office/powerpoint/2010/main" val="462642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dirty="0">
                <a:solidFill>
                  <a:srgbClr val="000000"/>
                </a:solidFill>
                <a:effectLst/>
                <a:latin typeface="Arial"/>
                <a:ea typeface="Arial"/>
                <a:cs typeface="Arial"/>
                <a:sym typeface="Arial"/>
              </a:rPr>
              <a:t>The revised bulletin would replace the existing policy in Addendum E. </a:t>
            </a:r>
          </a:p>
          <a:p>
            <a:pPr marL="139700" indent="0">
              <a:buNone/>
            </a:pPr>
            <a:r>
              <a:rPr lang="en-US" sz="1100" b="0" i="0" u="none" strike="noStrike" cap="none" dirty="0">
                <a:solidFill>
                  <a:srgbClr val="000000"/>
                </a:solidFill>
                <a:effectLst/>
                <a:latin typeface="Arial"/>
                <a:ea typeface="Arial"/>
                <a:cs typeface="Arial"/>
                <a:sym typeface="Arial"/>
              </a:rPr>
              <a:t>A summary of the proposed changes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includes:</a:t>
            </a:r>
          </a:p>
          <a:p>
            <a:pPr lvl="0"/>
            <a:r>
              <a:rPr lang="en-US" sz="1100" b="0" i="0" u="none" strike="noStrike" cap="none" dirty="0">
                <a:solidFill>
                  <a:srgbClr val="000000"/>
                </a:solidFill>
                <a:effectLst/>
                <a:latin typeface="Arial"/>
                <a:ea typeface="Arial"/>
                <a:cs typeface="Arial"/>
                <a:sym typeface="Arial"/>
              </a:rPr>
              <a:t>Permission would be required to reprint book-length pieces. </a:t>
            </a:r>
          </a:p>
          <a:p>
            <a:pPr lvl="0"/>
            <a:r>
              <a:rPr lang="en-US" sz="1100" b="0" i="0" u="none" strike="noStrike" cap="none" dirty="0">
                <a:solidFill>
                  <a:srgbClr val="000000"/>
                </a:solidFill>
                <a:effectLst/>
                <a:latin typeface="Arial"/>
                <a:ea typeface="Arial"/>
                <a:cs typeface="Arial"/>
                <a:sym typeface="Arial"/>
              </a:rPr>
              <a:t>Current policy that was not clearly expressed in the bulletin has been added to the text. Groups are only allowed to reproduce currently approved versions of recovery literature, as that is all that NAWS is authorized to publish and distribute, and this permission does not include electronic or online formats. </a:t>
            </a:r>
          </a:p>
          <a:p>
            <a:pPr lvl="0"/>
            <a:r>
              <a:rPr lang="en-US" sz="1100" b="0" i="0" u="none" strike="noStrike" cap="none" dirty="0">
                <a:solidFill>
                  <a:srgbClr val="000000"/>
                </a:solidFill>
                <a:effectLst/>
                <a:latin typeface="Arial"/>
                <a:ea typeface="Arial"/>
                <a:cs typeface="Arial"/>
                <a:sym typeface="Arial"/>
              </a:rPr>
              <a:t>The introduction has been rewritten and the section on copyright has been moved ahead of the section on trademarks.</a:t>
            </a:r>
          </a:p>
          <a:p>
            <a:pPr lvl="0"/>
            <a:r>
              <a:rPr lang="en-US" sz="1100" b="0" i="0" u="none" strike="noStrike" cap="none" dirty="0">
                <a:solidFill>
                  <a:srgbClr val="000000"/>
                </a:solidFill>
                <a:effectLst/>
                <a:latin typeface="Arial"/>
                <a:ea typeface="Arial"/>
                <a:cs typeface="Arial"/>
                <a:sym typeface="Arial"/>
              </a:rPr>
              <a:t>Some copyediting changes are suggested, such as using the term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throughout the document, rather than a mix of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and </a:t>
            </a:r>
            <a:r>
              <a:rPr lang="en-US" sz="1100" b="0" i="1" u="none" strike="noStrike" cap="none" dirty="0">
                <a:solidFill>
                  <a:srgbClr val="000000"/>
                </a:solidFill>
                <a:effectLst/>
                <a:latin typeface="Arial"/>
                <a:ea typeface="Arial"/>
                <a:cs typeface="Arial"/>
                <a:sym typeface="Arial"/>
              </a:rPr>
              <a:t>guidelines</a:t>
            </a:r>
            <a:r>
              <a:rPr lang="en-US" sz="1100" b="0" i="0" u="none" strike="noStrike" cap="none" dirty="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145067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8492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Motion 5 reads: “To approve the initiation of the established process to revise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in the 2020–2022 Conference cycle.”</a:t>
            </a:r>
            <a:endParaRPr lang="en-US" sz="1100" b="1"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Its intent is to initiate a process to update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to include zonal delegates who are seated at the WSC.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42234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02000"/>
              </a:lnSpc>
              <a:spcBef>
                <a:spcPts val="0"/>
              </a:spcBef>
              <a:spcAft>
                <a:spcPts val="600"/>
              </a:spcAft>
              <a:buNone/>
            </a:pPr>
            <a:r>
              <a:rPr lang="en-US" sz="1050" b="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This does not affect any policy at this time but seeks to start the process already specified in the </a:t>
            </a:r>
            <a:r>
              <a:rPr lang="en-US" sz="1050" b="1" i="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FIPT</a:t>
            </a:r>
            <a:r>
              <a:rPr lang="en-US" sz="1050" b="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Operational Rules, Article VII: Revision of Trust Rules.  </a:t>
            </a:r>
          </a:p>
          <a:p>
            <a:pPr marL="457200" marR="0" algn="ctr">
              <a:lnSpc>
                <a:spcPts val="1400"/>
              </a:lnSpc>
              <a:spcBef>
                <a:spcPts val="1200"/>
              </a:spcBef>
              <a:spcAft>
                <a:spcPts val="400"/>
              </a:spcAft>
            </a:pPr>
            <a:r>
              <a:rPr lang="en-US" sz="1100" b="1" cap="all"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Section 2: Revision of Trust instrument</a:t>
            </a:r>
            <a:endParaRPr lang="en-US" sz="1100" b="1" cap="all" dirty="0">
              <a:effectLst/>
              <a:latin typeface="Helvetica" panose="020B0604020202020204" pitchFamily="34" charset="0"/>
              <a:ea typeface="Times New Roman" panose="02020603050405020304" pitchFamily="18" charset="0"/>
              <a:cs typeface="Times New Roman" panose="02020603050405020304" pitchFamily="18" charset="0"/>
            </a:endParaRPr>
          </a:p>
          <a:p>
            <a:pPr marL="457200" marR="0" algn="just">
              <a:lnSpc>
                <a:spcPts val="1500"/>
              </a:lnSpc>
              <a:spcBef>
                <a:spcPts val="0"/>
              </a:spcBef>
              <a:spcAft>
                <a:spcPts val="0"/>
              </a:spcAft>
              <a:tabLst>
                <a:tab pos="22860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Provisions of the Trust Instrument may be changed only under the following conditions:</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	Any motion to review proposed revisions to the Trust Instrument must receive the approval of a majority of regional delegates at the World Service Conference.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	After such review is approved, proposed revisions will be open for a six-month review and input period, after which the proposed revisions will be presented in the </a:t>
            </a:r>
            <a:r>
              <a:rPr lang="en-US" sz="1100" i="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Conference Agenda Report</a:t>
            </a: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for adoption.</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3.	A motion to adopt any proposed revisions to the Trust Instrument will require a vote of “yes” from two-thirds of those regional delegates recorded as present in the World Service Conference roll call immediately prior to the vote.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9029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dirty="0"/>
              <a:t>We hope this PowerPoint has helped in your discussion of this material. Please note that there are four other PowerPoints that focus on other </a:t>
            </a:r>
            <a:r>
              <a:rPr lang="en-US" i="1" dirty="0"/>
              <a:t>CAR</a:t>
            </a:r>
            <a:r>
              <a:rPr lang="en-US" dirty="0"/>
              <a:t> contents. These PowerPoints, video versions of the PowerPoints, the </a:t>
            </a:r>
            <a:r>
              <a:rPr lang="en-US" i="1" dirty="0"/>
              <a:t>Conference Agenda Report</a:t>
            </a:r>
            <a:r>
              <a:rPr lang="en-US" dirty="0"/>
              <a:t>, and the </a:t>
            </a:r>
            <a:r>
              <a:rPr lang="en-US" i="1" dirty="0"/>
              <a:t>CAR</a:t>
            </a:r>
            <a:r>
              <a:rPr lang="en-US" dirty="0"/>
              <a:t> survey are available online at </a:t>
            </a:r>
            <a:r>
              <a:rPr lang="en-US" dirty="0" err="1"/>
              <a:t>www.na.org</a:t>
            </a:r>
            <a:r>
              <a:rPr lang="en-US" dirty="0"/>
              <a:t>/conference. Hard copies of the </a:t>
            </a:r>
            <a:r>
              <a:rPr lang="en-US" i="1" dirty="0"/>
              <a:t>CAR</a:t>
            </a:r>
            <a:r>
              <a:rPr lang="en-US" dirty="0"/>
              <a:t> may be purchased from NA World Services. </a:t>
            </a:r>
          </a:p>
          <a:p>
            <a:pPr marL="139700" indent="0">
              <a:buFontTx/>
              <a:buNone/>
            </a:pPr>
            <a:endParaRPr lang="en-US" dirty="0"/>
          </a:p>
          <a:p>
            <a:pPr marL="139700" indent="0">
              <a:buFontTx/>
              <a:buNone/>
            </a:pPr>
            <a:r>
              <a:rPr lang="en-US" dirty="0"/>
              <a:t>We welcome your questions and your feedback on these videos, the </a:t>
            </a:r>
            <a:r>
              <a:rPr lang="en-US" i="1" dirty="0"/>
              <a:t>CAR</a:t>
            </a:r>
            <a:r>
              <a:rPr lang="en-US" dirty="0"/>
              <a:t>, and all other issues at </a:t>
            </a:r>
            <a:r>
              <a:rPr lang="en-US" dirty="0" err="1"/>
              <a:t>worldboard@na.org</a:t>
            </a:r>
            <a:r>
              <a:rPr lang="en-US" dirty="0"/>
              <a:t>.</a:t>
            </a:r>
          </a:p>
          <a:p>
            <a:pPr marL="139700" indent="0">
              <a:buFontTx/>
              <a:buNone/>
            </a:pPr>
            <a:endParaRPr lang="en-US" dirty="0"/>
          </a:p>
          <a:p>
            <a:endParaRPr lang="en-US" dirty="0"/>
          </a:p>
        </p:txBody>
      </p:sp>
    </p:spTree>
    <p:extLst>
      <p:ext uri="{BB962C8B-B14F-4D97-AF65-F5344CB8AC3E}">
        <p14:creationId xmlns:p14="http://schemas.microsoft.com/office/powerpoint/2010/main" val="234361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900" b="0" i="0" u="none" strike="noStrike" cap="none" dirty="0">
                <a:solidFill>
                  <a:srgbClr val="000000"/>
                </a:solidFill>
                <a:effectLst/>
                <a:latin typeface="Arial"/>
                <a:ea typeface="Arial"/>
                <a:cs typeface="Arial"/>
                <a:sym typeface="Arial"/>
              </a:rPr>
              <a:t>We made great strides toward that goal at the last World Service Conference when the WSC decided to eliminate formal business and use a less formal consensus-based process to discuss and decide on issues. We also developed a tool to help local service bodies in building consensus, </a:t>
            </a:r>
            <a:r>
              <a:rPr lang="en-US" sz="900" b="0" i="1" u="none" strike="noStrike" cap="none" dirty="0">
                <a:solidFill>
                  <a:srgbClr val="000000"/>
                </a:solidFill>
                <a:effectLst/>
                <a:latin typeface="Arial"/>
                <a:ea typeface="Arial"/>
                <a:cs typeface="Arial"/>
                <a:sym typeface="Arial"/>
              </a:rPr>
              <a:t>CBDM Basics</a:t>
            </a:r>
            <a:r>
              <a:rPr lang="en-US" sz="900" b="0" i="0" u="none" strike="noStrike" cap="none" dirty="0">
                <a:solidFill>
                  <a:srgbClr val="000000"/>
                </a:solidFill>
                <a:effectLst/>
                <a:latin typeface="Arial"/>
                <a:ea typeface="Arial"/>
                <a:cs typeface="Arial"/>
                <a:sym typeface="Arial"/>
              </a:rPr>
              <a:t>, which is posted at </a:t>
            </a:r>
            <a:r>
              <a:rPr lang="en-US" sz="900" b="0" i="0" u="sng" strike="noStrike" cap="none" dirty="0">
                <a:solidFill>
                  <a:srgbClr val="000000"/>
                </a:solidFill>
                <a:effectLst/>
                <a:latin typeface="Arial"/>
                <a:ea typeface="Arial"/>
                <a:cs typeface="Arial"/>
                <a:sym typeface="Arial"/>
                <a:hlinkClick r:id="rId3"/>
              </a:rPr>
              <a:t>www.na.org/toolbox</a:t>
            </a:r>
            <a:r>
              <a:rPr lang="en-US" sz="900" b="0" i="0" u="none" strike="noStrike" cap="none" dirty="0">
                <a:solidFill>
                  <a:srgbClr val="000000"/>
                </a:solidFill>
                <a:effectLst/>
                <a:latin typeface="Arial"/>
                <a:ea typeface="Arial"/>
                <a:cs typeface="Arial"/>
                <a:sym typeface="Arial"/>
              </a:rPr>
              <a:t>. </a:t>
            </a:r>
          </a:p>
          <a:p>
            <a:pPr marL="139700" indent="0">
              <a:buNone/>
            </a:pPr>
            <a:endParaRPr lang="en-US" sz="900" b="0" i="0" u="none" strike="noStrike" cap="none" dirty="0">
              <a:solidFill>
                <a:srgbClr val="000000"/>
              </a:solidFill>
              <a:effectLst/>
              <a:latin typeface="Arial"/>
              <a:ea typeface="Arial"/>
              <a:cs typeface="Arial"/>
              <a:sym typeface="Arial"/>
            </a:endParaRPr>
          </a:p>
          <a:p>
            <a:pPr marL="139700" indent="0">
              <a:buNone/>
            </a:pPr>
            <a:r>
              <a:rPr lang="en-US" sz="900" b="0" i="0" u="none" strike="noStrike" cap="none" dirty="0">
                <a:solidFill>
                  <a:srgbClr val="000000"/>
                </a:solidFill>
                <a:effectLst/>
                <a:latin typeface="Arial"/>
                <a:ea typeface="Arial"/>
                <a:cs typeface="Arial"/>
                <a:sym typeface="Arial"/>
              </a:rPr>
              <a:t>Those are just a few examples of what NAWS is doing to fulfil our long-term goals. We plan to talk with participants at the WSC about how to continue moving closer to achieving them. In order for this work to really belong to all of us, we are asking for your support, understanding, and agreement to the long-term goals in Motion number 1.</a:t>
            </a:r>
          </a:p>
          <a:p>
            <a:pPr marL="0" lvl="0" indent="0">
              <a:spcBef>
                <a:spcPts val="0"/>
              </a:spcBef>
              <a:spcAft>
                <a:spcPts val="0"/>
              </a:spcAft>
              <a:buNone/>
            </a:pPr>
            <a:endParaRPr dirty="0"/>
          </a:p>
        </p:txBody>
      </p:sp>
    </p:spTree>
    <p:extLst>
      <p:ext uri="{BB962C8B-B14F-4D97-AF65-F5344CB8AC3E}">
        <p14:creationId xmlns:p14="http://schemas.microsoft.com/office/powerpoint/2010/main" val="19127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There are two motions regarding project plans for recovery-length literature, motions 6 and 7, both about step working guides. There are a couple of sections of this </a:t>
            </a:r>
            <a:r>
              <a:rPr lang="en-US" i="1" dirty="0"/>
              <a:t>CAR</a:t>
            </a:r>
            <a:r>
              <a:rPr lang="en-US" dirty="0"/>
              <a:t> that may be helpful when considering these motions. </a:t>
            </a:r>
          </a:p>
          <a:p>
            <a:pPr marL="0" lvl="0" indent="0">
              <a:spcBef>
                <a:spcPts val="0"/>
              </a:spcBef>
              <a:spcAft>
                <a:spcPts val="0"/>
              </a:spcAft>
              <a:buNone/>
            </a:pPr>
            <a:endParaRPr lang="en-US" dirty="0"/>
          </a:p>
          <a:p>
            <a:pPr marL="0" lvl="0" indent="0">
              <a:spcBef>
                <a:spcPts val="0"/>
              </a:spcBef>
              <a:spcAft>
                <a:spcPts val="0"/>
              </a:spcAft>
              <a:buNone/>
            </a:pPr>
            <a:r>
              <a:rPr lang="en-US" dirty="0"/>
              <a:t>The essay on strategic planning on page 6 of this </a:t>
            </a:r>
            <a:r>
              <a:rPr lang="en-US" i="1" dirty="0"/>
              <a:t>Conference Agenda Report </a:t>
            </a:r>
            <a:r>
              <a:rPr lang="en-US" dirty="0"/>
              <a:t>explains how project plans are created through our strategic planning process and our efforts to make this process more collaborative and inclusive.</a:t>
            </a:r>
          </a:p>
          <a:p>
            <a:pPr marL="0" lvl="0" indent="0">
              <a:spcBef>
                <a:spcPts val="0"/>
              </a:spcBef>
              <a:spcAft>
                <a:spcPts val="0"/>
              </a:spcAft>
              <a:buNone/>
            </a:pPr>
            <a:endParaRPr lang="en-US" dirty="0"/>
          </a:p>
          <a:p>
            <a:pPr marL="0" lvl="0" indent="0">
              <a:spcBef>
                <a:spcPts val="0"/>
              </a:spcBef>
              <a:spcAft>
                <a:spcPts val="0"/>
              </a:spcAft>
              <a:buNone/>
            </a:pPr>
            <a:r>
              <a:rPr lang="en-US" dirty="0"/>
              <a:t>The survey in this </a:t>
            </a:r>
            <a:r>
              <a:rPr lang="en-US" i="1" dirty="0"/>
              <a:t>CAR</a:t>
            </a:r>
            <a:r>
              <a:rPr lang="en-US" dirty="0"/>
              <a:t> on page 24 includes a number of ideas for recovery literature for members to prioritize. The </a:t>
            </a:r>
            <a:r>
              <a:rPr lang="en-US" i="1" dirty="0"/>
              <a:t>CAR</a:t>
            </a:r>
            <a:r>
              <a:rPr lang="en-US" dirty="0"/>
              <a:t> survey seems to be the best mechanism to guide the WSC prioritization of projects because the survey includes all of the ideas for recovery literature and service tools that have been offered by Conference participants. We are supportive of whatever the Fellowship chooses as a priority.</a:t>
            </a:r>
          </a:p>
          <a:p>
            <a:pPr marL="0" lvl="0" indent="0">
              <a:spcBef>
                <a:spcPts val="0"/>
              </a:spcBef>
              <a:spcAft>
                <a:spcPts val="0"/>
              </a:spcAft>
              <a:buNone/>
            </a:pPr>
            <a:endParaRPr lang="en-US" dirty="0"/>
          </a:p>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Motion 6 reads:</a:t>
            </a:r>
          </a:p>
          <a:p>
            <a:pPr marL="139700" indent="0">
              <a:buFontTx/>
              <a:buNone/>
            </a:pPr>
            <a:endParaRPr lang="en-US" b="1" dirty="0"/>
          </a:p>
          <a:p>
            <a:pPr marL="139700" indent="0">
              <a:buFontTx/>
              <a:buNone/>
            </a:pPr>
            <a:r>
              <a:rPr lang="en-US" b="1" dirty="0"/>
              <a:t>Motion 6: </a:t>
            </a:r>
            <a:r>
              <a:rPr lang="en-US" dirty="0"/>
              <a:t>To direct the WB to create a project plan for WSC 2022 to create a new Step Working Guide for members whom have worked through the previous one and would like to evolve in their recovery.</a:t>
            </a:r>
          </a:p>
          <a:p>
            <a:pPr marL="139700" indent="0">
              <a:buFontTx/>
              <a:buNone/>
            </a:pPr>
            <a:endParaRPr lang="en-US" dirty="0"/>
          </a:p>
          <a:p>
            <a:pPr marL="139700" indent="0">
              <a:buFontTx/>
              <a:buNone/>
            </a:pPr>
            <a:r>
              <a:rPr lang="en-US" b="1" dirty="0"/>
              <a:t>Intent: </a:t>
            </a:r>
            <a:r>
              <a:rPr lang="en-US" dirty="0"/>
              <a:t>To develop new literature for members to continue their recovery process by working the Twelve Steps, in order to grow and pass it on to others. </a:t>
            </a:r>
          </a:p>
          <a:p>
            <a:pPr marL="139700" indent="0">
              <a:buFontTx/>
              <a:buNone/>
            </a:pPr>
            <a:endParaRPr lang="en-US" dirty="0"/>
          </a:p>
          <a:p>
            <a:pPr marL="139700" indent="0">
              <a:buFontTx/>
              <a:buNone/>
            </a:pPr>
            <a:r>
              <a:rPr lang="en-US" b="1" dirty="0"/>
              <a:t>Maker: </a:t>
            </a:r>
            <a:r>
              <a:rPr lang="en-US" dirty="0"/>
              <a:t>Norway Region</a:t>
            </a:r>
          </a:p>
          <a:p>
            <a:pPr marL="139700" indent="0">
              <a:buFontTx/>
              <a:buNone/>
            </a:pPr>
            <a:endParaRPr lang="en-US" dirty="0"/>
          </a:p>
          <a:p>
            <a:pPr marL="139700" indent="0">
              <a:buFontTx/>
              <a:buNone/>
            </a:pPr>
            <a:endParaRPr lang="en-US" dirty="0"/>
          </a:p>
          <a:p>
            <a:pPr marL="139700" indent="0">
              <a:buFontTx/>
              <a:buNone/>
            </a:pPr>
            <a:endParaRPr lang="en-US" dirty="0"/>
          </a:p>
        </p:txBody>
      </p:sp>
    </p:spTree>
    <p:extLst>
      <p:ext uri="{BB962C8B-B14F-4D97-AF65-F5344CB8AC3E}">
        <p14:creationId xmlns:p14="http://schemas.microsoft.com/office/powerpoint/2010/main" val="295020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The second motion regarding recovery literature is Motion 7, which reads:</a:t>
            </a:r>
          </a:p>
          <a:p>
            <a:pPr marL="139700" indent="0">
              <a:buFontTx/>
              <a:buNone/>
            </a:pPr>
            <a:endParaRPr lang="en-US" b="0" dirty="0"/>
          </a:p>
          <a:p>
            <a:pPr marL="139700" indent="0">
              <a:buFontTx/>
              <a:buNone/>
            </a:pPr>
            <a:r>
              <a:rPr lang="en-US" b="1" dirty="0"/>
              <a:t>Motion 7: </a:t>
            </a:r>
            <a:r>
              <a:rPr lang="en-US" b="0" dirty="0"/>
              <a:t>To direct the World Board to develop a project plan, for consideration at WSC-2022, to create a booklet of Step study questions with the parameter that each question is derived from one sentence in the Basic Text chapter ‘How It works’.</a:t>
            </a:r>
          </a:p>
          <a:p>
            <a:pPr marL="139700" indent="0">
              <a:buFontTx/>
              <a:buNone/>
            </a:pPr>
            <a:endParaRPr lang="en-US" b="1" dirty="0"/>
          </a:p>
          <a:p>
            <a:pPr marL="139700" indent="0">
              <a:buFontTx/>
              <a:buNone/>
            </a:pPr>
            <a:r>
              <a:rPr lang="en-US" b="1" dirty="0"/>
              <a:t>Intent: </a:t>
            </a:r>
            <a:r>
              <a:rPr lang="en-US" b="0" dirty="0"/>
              <a:t>To create a fellowship approved, inexpensive, NA Step study questions booklet that relates directly back to the Basic Text.</a:t>
            </a:r>
          </a:p>
          <a:p>
            <a:pPr marL="139700" indent="0">
              <a:buFontTx/>
              <a:buNone/>
            </a:pPr>
            <a:endParaRPr lang="en-US" b="0" dirty="0"/>
          </a:p>
          <a:p>
            <a:pPr marL="139700" indent="0">
              <a:buFontTx/>
              <a:buNone/>
            </a:pPr>
            <a:r>
              <a:rPr lang="en-US" b="1" dirty="0"/>
              <a:t>Maker: </a:t>
            </a:r>
            <a:r>
              <a:rPr lang="en-US" b="0" dirty="0"/>
              <a:t>Baja Son Region</a:t>
            </a:r>
          </a:p>
          <a:p>
            <a:pPr marL="139700" indent="0">
              <a:buFontTx/>
              <a:buNone/>
            </a:pPr>
            <a:endParaRPr lang="en-US" b="0" dirty="0"/>
          </a:p>
          <a:p>
            <a:pPr marL="139700" indent="0">
              <a:buFontTx/>
              <a:buNone/>
            </a:pPr>
            <a:endParaRPr lang="en-US" b="0" dirty="0"/>
          </a:p>
          <a:p>
            <a:pPr marL="139700" indent="0">
              <a:buFontTx/>
              <a:buNone/>
            </a:pPr>
            <a:endParaRPr lang="en-US" dirty="0"/>
          </a:p>
        </p:txBody>
      </p:sp>
    </p:spTree>
    <p:extLst>
      <p:ext uri="{BB962C8B-B14F-4D97-AF65-F5344CB8AC3E}">
        <p14:creationId xmlns:p14="http://schemas.microsoft.com/office/powerpoint/2010/main" val="3160282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There are four regional motions related to IPs or service tools</a:t>
            </a:r>
          </a:p>
          <a:p>
            <a:pPr marL="0" lvl="0" indent="0">
              <a:spcBef>
                <a:spcPts val="0"/>
              </a:spcBef>
              <a:spcAft>
                <a:spcPts val="0"/>
              </a:spcAft>
              <a:buNone/>
            </a:pPr>
            <a:endParaRPr lang="en-US" dirty="0"/>
          </a:p>
          <a:p>
            <a:pPr marL="0" lvl="0" indent="0">
              <a:spcBef>
                <a:spcPts val="0"/>
              </a:spcBef>
              <a:spcAft>
                <a:spcPts val="0"/>
              </a:spcAft>
              <a:buNone/>
            </a:pPr>
            <a:r>
              <a:rPr lang="en-US" dirty="0"/>
              <a:t>The introduction to the survey in this </a:t>
            </a:r>
            <a:r>
              <a:rPr lang="en-US" i="1" dirty="0"/>
              <a:t>CAR</a:t>
            </a:r>
            <a:r>
              <a:rPr lang="en-US" dirty="0"/>
              <a:t> (page 24) explains the approach we are taking this cycle to IP and service tool projects. We will offer a general project plan for service tools and one for IPs. (Project plans are included in the Conference Approval Track (or CAT) material.) The Conference will determine the specific focus of these two project plans, by prioritizing a list of service tools and a list of IPs, with the results of the </a:t>
            </a:r>
            <a:r>
              <a:rPr lang="en-US" i="1" dirty="0"/>
              <a:t>CAR</a:t>
            </a:r>
            <a:r>
              <a:rPr lang="en-US" dirty="0"/>
              <a:t> survey helping to guide their decisions. Each of the ideas specified in the four motions that follow, Motions 8–11, is included in the lists of IPs and service tools in the </a:t>
            </a:r>
            <a:r>
              <a:rPr lang="en-US" i="1" dirty="0"/>
              <a:t>CAR</a:t>
            </a:r>
            <a:r>
              <a:rPr lang="en-US" dirty="0"/>
              <a:t> survey. </a:t>
            </a:r>
          </a:p>
          <a:p>
            <a:pPr marL="0" lvl="0" indent="0">
              <a:spcBef>
                <a:spcPts val="0"/>
              </a:spcBef>
              <a:spcAft>
                <a:spcPts val="0"/>
              </a:spcAft>
              <a:buNone/>
            </a:pPr>
            <a:endParaRPr lang="en-US" dirty="0"/>
          </a:p>
          <a:p>
            <a:pPr marL="0" lvl="0" indent="0">
              <a:spcBef>
                <a:spcPts val="0"/>
              </a:spcBef>
              <a:spcAft>
                <a:spcPts val="0"/>
              </a:spcAft>
              <a:buNone/>
            </a:pPr>
            <a:r>
              <a:rPr lang="en-US" dirty="0"/>
              <a:t>Using the survey to guide decisions about what IPs and service materials will be worked on allows the Fellowship and the Conference to consider ideas in relation to each other and establish priorities. Again, the </a:t>
            </a:r>
            <a:r>
              <a:rPr lang="en-US" i="1" dirty="0"/>
              <a:t>CAR</a:t>
            </a:r>
            <a:r>
              <a:rPr lang="en-US" dirty="0"/>
              <a:t> survey seems to be the best mechanism to guide the WSC prioritization of projects because the survey includes all of the ideas for recovery literature and service tools that have been offered by Conference participants. We are supportive of whatever the Fellowship chooses as a priority.</a:t>
            </a:r>
          </a:p>
          <a:p>
            <a:pPr marL="0" lvl="0" indent="0">
              <a:spcBef>
                <a:spcPts val="0"/>
              </a:spcBef>
              <a:spcAft>
                <a:spcPts val="0"/>
              </a:spcAft>
              <a:buNone/>
            </a:pPr>
            <a:endParaRPr lang="en-US" dirty="0"/>
          </a:p>
          <a:p>
            <a:pPr marL="0" lvl="0" indent="0">
              <a:spcBef>
                <a:spcPts val="0"/>
              </a:spcBef>
              <a:spcAft>
                <a:spcPts val="0"/>
              </a:spcAft>
              <a:buNone/>
            </a:pP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881676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Motion 8 reads:</a:t>
            </a:r>
          </a:p>
          <a:p>
            <a:pPr marL="139700" indent="0">
              <a:buFontTx/>
              <a:buNone/>
            </a:pPr>
            <a:endParaRPr lang="en-US" b="0" dirty="0"/>
          </a:p>
          <a:p>
            <a:pPr marL="139700" indent="0">
              <a:buFontTx/>
              <a:buNone/>
            </a:pPr>
            <a:r>
              <a:rPr lang="en-US" b="1" dirty="0"/>
              <a:t>Motion 8: </a:t>
            </a:r>
            <a:r>
              <a:rPr lang="en-US" b="0" dirty="0"/>
              <a:t>To direct the World Board to create a project plan for the World Service Conference (WSC) 2022, the development of a new IP for daily personal inventory of gratitude. </a:t>
            </a:r>
          </a:p>
          <a:p>
            <a:pPr marL="139700" indent="0">
              <a:buFontTx/>
              <a:buNone/>
            </a:pPr>
            <a:endParaRPr lang="en-US" b="0" dirty="0"/>
          </a:p>
          <a:p>
            <a:pPr marL="139700" indent="0">
              <a:buFontTx/>
              <a:buNone/>
            </a:pPr>
            <a:r>
              <a:rPr lang="en-US" b="1" dirty="0"/>
              <a:t>Intent: </a:t>
            </a:r>
            <a:r>
              <a:rPr lang="en-US" b="0" dirty="0"/>
              <a:t>To create a new resource for the fellowship members, through a new IP for the daily personal inventory of gratitude. </a:t>
            </a:r>
          </a:p>
          <a:p>
            <a:pPr marL="139700" indent="0">
              <a:buFontTx/>
              <a:buNone/>
            </a:pPr>
            <a:endParaRPr lang="en-US" b="0" dirty="0"/>
          </a:p>
          <a:p>
            <a:pPr marL="139700" indent="0">
              <a:buFontTx/>
              <a:buNone/>
            </a:pPr>
            <a:r>
              <a:rPr lang="en-US" b="1" dirty="0"/>
              <a:t>Maker: </a:t>
            </a:r>
            <a:r>
              <a:rPr lang="en-US" b="0" dirty="0"/>
              <a:t>Argentina Region</a:t>
            </a:r>
          </a:p>
          <a:p>
            <a:pPr marL="139700" indent="0">
              <a:buFontTx/>
              <a:buNone/>
            </a:pPr>
            <a:endParaRPr lang="en-US" b="0" dirty="0"/>
          </a:p>
          <a:p>
            <a:pPr marL="139700" indent="0">
              <a:buFontTx/>
              <a:buNone/>
            </a:pPr>
            <a:endParaRPr lang="en-US" b="0" dirty="0"/>
          </a:p>
          <a:p>
            <a:pPr marL="139700" indent="0">
              <a:buFontTx/>
              <a:buNone/>
            </a:pPr>
            <a:endParaRPr lang="en-US" dirty="0"/>
          </a:p>
        </p:txBody>
      </p:sp>
    </p:spTree>
    <p:extLst>
      <p:ext uri="{BB962C8B-B14F-4D97-AF65-F5344CB8AC3E}">
        <p14:creationId xmlns:p14="http://schemas.microsoft.com/office/powerpoint/2010/main" val="335025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The next regional motion in the service materials and IPs category is Motion 9, which reads:</a:t>
            </a:r>
          </a:p>
          <a:p>
            <a:pPr marL="139700" indent="0">
              <a:buFontTx/>
              <a:buNone/>
            </a:pPr>
            <a:endParaRPr lang="en-US" b="0" dirty="0"/>
          </a:p>
          <a:p>
            <a:pPr marL="139700" indent="0">
              <a:buFontTx/>
              <a:buNone/>
            </a:pPr>
            <a:r>
              <a:rPr lang="en-US" b="1" dirty="0"/>
              <a:t>Motion 9: </a:t>
            </a:r>
            <a:r>
              <a:rPr lang="en-US" b="0" dirty="0"/>
              <a:t>To direct the World Board to create a project plan for WSC 2022 to create a new IP for women in recovery.</a:t>
            </a:r>
          </a:p>
          <a:p>
            <a:pPr marL="139700" indent="0">
              <a:buFontTx/>
              <a:buNone/>
            </a:pPr>
            <a:endParaRPr lang="en-US" b="0" dirty="0"/>
          </a:p>
          <a:p>
            <a:pPr marL="139700" indent="0">
              <a:buFontTx/>
              <a:buNone/>
            </a:pPr>
            <a:r>
              <a:rPr lang="en-US" b="1" dirty="0"/>
              <a:t>Intent: </a:t>
            </a:r>
            <a:r>
              <a:rPr lang="en-US" b="0" dirty="0"/>
              <a:t>To create a new resource for women in recovery.</a:t>
            </a:r>
          </a:p>
          <a:p>
            <a:pPr marL="139700" indent="0">
              <a:buFontTx/>
              <a:buNone/>
            </a:pPr>
            <a:endParaRPr lang="en-US" b="0" dirty="0"/>
          </a:p>
          <a:p>
            <a:pPr marL="139700" indent="0">
              <a:buFontTx/>
              <a:buNone/>
            </a:pPr>
            <a:r>
              <a:rPr lang="en-US" b="1" dirty="0"/>
              <a:t>Maker: </a:t>
            </a:r>
            <a:r>
              <a:rPr lang="en-US" b="0" dirty="0"/>
              <a:t>Iran Region</a:t>
            </a:r>
          </a:p>
          <a:p>
            <a:pPr marL="139700" indent="0">
              <a:buFontTx/>
              <a:buNone/>
            </a:pPr>
            <a:endParaRPr lang="en-US" b="0" dirty="0"/>
          </a:p>
          <a:p>
            <a:pPr marL="139700" indent="0">
              <a:buFontTx/>
              <a:buNone/>
            </a:pPr>
            <a:endParaRPr lang="en-US" b="0" dirty="0"/>
          </a:p>
        </p:txBody>
      </p:sp>
    </p:spTree>
    <p:extLst>
      <p:ext uri="{BB962C8B-B14F-4D97-AF65-F5344CB8AC3E}">
        <p14:creationId xmlns:p14="http://schemas.microsoft.com/office/powerpoint/2010/main" val="21024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The third regional motion in the service tools and IPs category is Motion 10, which reads:</a:t>
            </a:r>
          </a:p>
          <a:p>
            <a:pPr marL="139700" indent="0">
              <a:buFontTx/>
              <a:buNone/>
            </a:pPr>
            <a:endParaRPr lang="en-US" b="0" dirty="0"/>
          </a:p>
          <a:p>
            <a:pPr marL="139700" indent="0">
              <a:buFontTx/>
              <a:buNone/>
            </a:pPr>
            <a:r>
              <a:rPr lang="en-US" b="1" dirty="0"/>
              <a:t>Motion 10: </a:t>
            </a:r>
            <a:r>
              <a:rPr lang="en-US" b="0" dirty="0"/>
              <a:t>To direct the World Board to create a project plan for consideration at WSC 2022 to create a guide for online meetings.</a:t>
            </a:r>
          </a:p>
          <a:p>
            <a:pPr marL="139700" indent="0">
              <a:buFontTx/>
              <a:buNone/>
            </a:pPr>
            <a:endParaRPr lang="en-US" b="0" dirty="0"/>
          </a:p>
          <a:p>
            <a:pPr marL="139700" indent="0">
              <a:buFontTx/>
              <a:buNone/>
            </a:pPr>
            <a:r>
              <a:rPr lang="en-US" b="1" dirty="0"/>
              <a:t>Intent: </a:t>
            </a:r>
            <a:r>
              <a:rPr lang="en-US" b="0" dirty="0"/>
              <a:t>To create a new resource.</a:t>
            </a:r>
          </a:p>
          <a:p>
            <a:pPr marL="139700" indent="0">
              <a:buFontTx/>
              <a:buNone/>
            </a:pPr>
            <a:endParaRPr lang="en-US" b="0" dirty="0"/>
          </a:p>
          <a:p>
            <a:pPr marL="139700" indent="0">
              <a:buFontTx/>
              <a:buNone/>
            </a:pPr>
            <a:r>
              <a:rPr lang="en-US" b="1" dirty="0"/>
              <a:t>Maker: </a:t>
            </a:r>
            <a:r>
              <a:rPr lang="en-US" b="0" dirty="0"/>
              <a:t>Latin American Zonal Forum</a:t>
            </a:r>
          </a:p>
          <a:p>
            <a:pPr marL="139700" indent="0">
              <a:buFontTx/>
              <a:buNone/>
            </a:pPr>
            <a:endParaRPr lang="en-US" b="0" dirty="0"/>
          </a:p>
          <a:p>
            <a:pPr marL="139700" indent="0">
              <a:buFontTx/>
              <a:buNone/>
            </a:pPr>
            <a:endParaRPr lang="en-US" b="0" dirty="0"/>
          </a:p>
        </p:txBody>
      </p:sp>
    </p:spTree>
    <p:extLst>
      <p:ext uri="{BB962C8B-B14F-4D97-AF65-F5344CB8AC3E}">
        <p14:creationId xmlns:p14="http://schemas.microsoft.com/office/powerpoint/2010/main" val="2000307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The final regional motion in this category is Motion 11, which reads:</a:t>
            </a:r>
          </a:p>
          <a:p>
            <a:pPr marL="139700" indent="0">
              <a:buFontTx/>
              <a:buNone/>
            </a:pPr>
            <a:endParaRPr lang="en-US" b="0" dirty="0"/>
          </a:p>
          <a:p>
            <a:pPr marL="139700" indent="0">
              <a:buFontTx/>
              <a:buNone/>
            </a:pPr>
            <a:r>
              <a:rPr lang="en-US" b="1" dirty="0"/>
              <a:t>Motion 11: </a:t>
            </a:r>
            <a:r>
              <a:rPr lang="en-US" b="0" dirty="0"/>
              <a:t>To direct the World Board to create a project plan for WSC 2022 for a service pamphlet (SP) that explains “being under no surveillance at any time”. </a:t>
            </a:r>
          </a:p>
          <a:p>
            <a:pPr marL="139700" indent="0">
              <a:buFontTx/>
              <a:buNone/>
            </a:pPr>
            <a:endParaRPr lang="en-US" b="0" dirty="0"/>
          </a:p>
          <a:p>
            <a:pPr marL="139700" indent="0">
              <a:buFontTx/>
              <a:buNone/>
            </a:pPr>
            <a:r>
              <a:rPr lang="en-US" b="1" dirty="0"/>
              <a:t>Intent: </a:t>
            </a:r>
            <a:r>
              <a:rPr lang="en-US" b="0" dirty="0"/>
              <a:t>To create an SP regarding “we are under no surveillance at any time” will help to clarify the confusion that members may experience when they see surveillance cameras in facilities where NA meetings are held.</a:t>
            </a:r>
          </a:p>
          <a:p>
            <a:pPr marL="139700" indent="0">
              <a:buFontTx/>
              <a:buNone/>
            </a:pPr>
            <a:endParaRPr lang="en-US" b="0" dirty="0"/>
          </a:p>
          <a:p>
            <a:pPr marL="139700" indent="0">
              <a:buFontTx/>
              <a:buNone/>
            </a:pPr>
            <a:r>
              <a:rPr lang="en-US" b="1" dirty="0"/>
              <a:t>Maker: </a:t>
            </a:r>
            <a:r>
              <a:rPr lang="en-US" b="0" dirty="0"/>
              <a:t>Carolina Region</a:t>
            </a:r>
          </a:p>
          <a:p>
            <a:pPr marL="139700" indent="0">
              <a:buFontTx/>
              <a:buNone/>
            </a:pPr>
            <a:endParaRPr lang="en-US" b="0" dirty="0"/>
          </a:p>
          <a:p>
            <a:pPr marL="139700" indent="0">
              <a:buFontTx/>
              <a:buNone/>
            </a:pPr>
            <a:endParaRPr lang="en-US" b="0" dirty="0"/>
          </a:p>
        </p:txBody>
      </p:sp>
    </p:spTree>
    <p:extLst>
      <p:ext uri="{BB962C8B-B14F-4D97-AF65-F5344CB8AC3E}">
        <p14:creationId xmlns:p14="http://schemas.microsoft.com/office/powerpoint/2010/main" val="3672334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There are three regional motions in the literature development and translations section.</a:t>
            </a:r>
          </a:p>
          <a:p>
            <a:pPr marL="0" lvl="0" indent="0">
              <a:spcBef>
                <a:spcPts val="0"/>
              </a:spcBef>
              <a:spcAft>
                <a:spcPts val="0"/>
              </a:spcAft>
              <a:buNone/>
            </a:pPr>
            <a:endParaRPr lang="en-US" dirty="0"/>
          </a:p>
          <a:p>
            <a:pPr marL="0" lvl="0" indent="0">
              <a:spcBef>
                <a:spcPts val="0"/>
              </a:spcBef>
              <a:spcAft>
                <a:spcPts val="0"/>
              </a:spcAft>
              <a:buNone/>
            </a:pPr>
            <a:r>
              <a:rPr lang="en-US" dirty="0"/>
              <a:t>Some background information and resources related to this topic include: </a:t>
            </a:r>
          </a:p>
          <a:p>
            <a:pPr marL="0" lvl="0" indent="0">
              <a:spcBef>
                <a:spcPts val="0"/>
              </a:spcBef>
              <a:spcAft>
                <a:spcPts val="0"/>
              </a:spcAft>
              <a:buNone/>
            </a:pPr>
            <a:endParaRPr lang="en-US" dirty="0"/>
          </a:p>
          <a:p>
            <a:pPr marL="0" lvl="0" indent="0">
              <a:spcBef>
                <a:spcPts val="0"/>
              </a:spcBef>
              <a:spcAft>
                <a:spcPts val="0"/>
              </a:spcAft>
              <a:buNone/>
            </a:pPr>
            <a:r>
              <a:rPr lang="en-US" dirty="0"/>
              <a:t>• Translation Basics, a resource for local translation committees which is posted on </a:t>
            </a:r>
            <a:r>
              <a:rPr lang="en-US" dirty="0" err="1"/>
              <a:t>na.org</a:t>
            </a:r>
            <a:endParaRPr lang="en-US" dirty="0"/>
          </a:p>
          <a:p>
            <a:pPr marL="0" lvl="0" indent="0">
              <a:spcBef>
                <a:spcPts val="0"/>
              </a:spcBef>
              <a:spcAft>
                <a:spcPts val="0"/>
              </a:spcAft>
              <a:buNone/>
            </a:pPr>
            <a:endParaRPr lang="en-US" dirty="0"/>
          </a:p>
          <a:p>
            <a:pPr marL="0" lvl="0" indent="0">
              <a:spcBef>
                <a:spcPts val="0"/>
              </a:spcBef>
              <a:spcAft>
                <a:spcPts val="0"/>
              </a:spcAft>
              <a:buNone/>
            </a:pPr>
            <a:r>
              <a:rPr lang="en-US" dirty="0"/>
              <a:t>• World Services Board of Trustees Bulletin #19: Gender-specific language and use of the word “God” in NA literature.. That bulletin is also posted on </a:t>
            </a:r>
            <a:r>
              <a:rPr lang="en-US" dirty="0" err="1"/>
              <a:t>na.org</a:t>
            </a:r>
            <a:r>
              <a:rPr lang="en-US" dirty="0"/>
              <a:t>, and</a:t>
            </a:r>
          </a:p>
          <a:p>
            <a:pPr marL="0" lvl="0" indent="0">
              <a:spcBef>
                <a:spcPts val="0"/>
              </a:spcBef>
              <a:spcAft>
                <a:spcPts val="0"/>
              </a:spcAft>
              <a:buNone/>
            </a:pPr>
            <a:endParaRPr lang="en-US" dirty="0"/>
          </a:p>
          <a:p>
            <a:pPr marL="0" lvl="0" indent="0">
              <a:spcBef>
                <a:spcPts val="0"/>
              </a:spcBef>
              <a:spcAft>
                <a:spcPts val="0"/>
              </a:spcAft>
              <a:buNone/>
            </a:pPr>
            <a:r>
              <a:rPr lang="en-US" dirty="0"/>
              <a:t>• Addendum F on page 135 of this </a:t>
            </a:r>
            <a:r>
              <a:rPr lang="en-US" i="1" dirty="0"/>
              <a:t>CAR</a:t>
            </a:r>
            <a:r>
              <a:rPr lang="en-US" dirty="0"/>
              <a:t>, which is a list of materials we publish including translations </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1324563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The first motion in this category is Motion 12, which reads:</a:t>
            </a:r>
          </a:p>
          <a:p>
            <a:pPr marL="139700" indent="0">
              <a:buFontTx/>
              <a:buNone/>
            </a:pPr>
            <a:endParaRPr lang="en-US" b="0" dirty="0"/>
          </a:p>
          <a:p>
            <a:pPr marL="139700" indent="0">
              <a:buFontTx/>
              <a:buNone/>
            </a:pPr>
            <a:r>
              <a:rPr lang="en-US" b="1" dirty="0"/>
              <a:t>Motion 12: </a:t>
            </a:r>
            <a:r>
              <a:rPr lang="en-US" b="0" dirty="0"/>
              <a:t>To direct the World Board to create the Spanish-language Narcotics Anonymous (Basic Text), Step Working Guides, and It Works: How and Why available in an audio format.</a:t>
            </a:r>
          </a:p>
          <a:p>
            <a:pPr marL="139700" indent="0">
              <a:buFontTx/>
              <a:buNone/>
            </a:pPr>
            <a:endParaRPr lang="en-US" b="0" dirty="0"/>
          </a:p>
          <a:p>
            <a:pPr marL="139700" indent="0">
              <a:buFontTx/>
              <a:buNone/>
            </a:pPr>
            <a:r>
              <a:rPr lang="en-US" b="1" dirty="0"/>
              <a:t>Intent: </a:t>
            </a:r>
            <a:r>
              <a:rPr lang="en-US" b="0" dirty="0"/>
              <a:t>To increase access to NA Literature for the Spanish-speaking community.</a:t>
            </a:r>
          </a:p>
          <a:p>
            <a:pPr marL="139700" indent="0">
              <a:buFontTx/>
              <a:buNone/>
            </a:pPr>
            <a:endParaRPr lang="en-US" b="0" dirty="0"/>
          </a:p>
          <a:p>
            <a:pPr marL="139700" indent="0">
              <a:buFontTx/>
              <a:buNone/>
            </a:pPr>
            <a:r>
              <a:rPr lang="en-US" b="1" dirty="0"/>
              <a:t>Maker: </a:t>
            </a:r>
            <a:r>
              <a:rPr lang="en-US" b="0" dirty="0"/>
              <a:t>Southern California Region</a:t>
            </a:r>
          </a:p>
          <a:p>
            <a:pPr marL="139700" indent="0">
              <a:buFontTx/>
              <a:buNone/>
            </a:pPr>
            <a:endParaRPr lang="en-US" b="0" dirty="0"/>
          </a:p>
          <a:p>
            <a:pPr marL="139700" indent="0">
              <a:buFontTx/>
              <a:buNone/>
            </a:pPr>
            <a:endParaRPr lang="en-US" b="0" dirty="0"/>
          </a:p>
        </p:txBody>
      </p:sp>
    </p:spTree>
    <p:extLst>
      <p:ext uri="{BB962C8B-B14F-4D97-AF65-F5344CB8AC3E}">
        <p14:creationId xmlns:p14="http://schemas.microsoft.com/office/powerpoint/2010/main" val="19998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900" b="0" i="0" u="none" strike="noStrike" cap="none" dirty="0">
                <a:solidFill>
                  <a:srgbClr val="000000"/>
                </a:solidFill>
                <a:effectLst/>
                <a:latin typeface="Arial"/>
                <a:ea typeface="Arial"/>
                <a:cs typeface="Arial"/>
                <a:sym typeface="Arial"/>
              </a:rPr>
              <a:t>Motion 1 reads: </a:t>
            </a:r>
          </a:p>
          <a:p>
            <a:pPr marL="139700" indent="0">
              <a:buNone/>
            </a:pPr>
            <a:r>
              <a:rPr lang="en-US" sz="900" b="0" i="0" u="none" strike="noStrike" cap="none" dirty="0">
                <a:solidFill>
                  <a:srgbClr val="000000"/>
                </a:solidFill>
                <a:effectLst/>
                <a:latin typeface="Arial"/>
                <a:ea typeface="Arial"/>
                <a:cs typeface="Arial"/>
                <a:sym typeface="Arial"/>
              </a:rPr>
              <a:t>To approve the NAWS Long-term Goals, which serve as the foundation of the NA World Services Strategic Plan. </a:t>
            </a:r>
          </a:p>
          <a:p>
            <a:pPr marL="139700" indent="0">
              <a:buNone/>
            </a:pPr>
            <a:r>
              <a:rPr lang="en-US" sz="900" b="0" i="0" u="none" strike="noStrike" cap="none" dirty="0">
                <a:solidFill>
                  <a:srgbClr val="000000"/>
                </a:solidFill>
                <a:effectLst/>
                <a:latin typeface="Arial"/>
                <a:ea typeface="Arial"/>
                <a:cs typeface="Arial"/>
                <a:sym typeface="Arial"/>
              </a:rPr>
              <a:t> </a:t>
            </a:r>
          </a:p>
          <a:p>
            <a:pPr marL="139700" indent="0">
              <a:buNone/>
            </a:pPr>
            <a:r>
              <a:rPr lang="en-US" sz="900" b="0" i="0" u="none" strike="noStrike" cap="none" dirty="0">
                <a:solidFill>
                  <a:srgbClr val="000000"/>
                </a:solidFill>
                <a:effectLst/>
                <a:latin typeface="Arial"/>
                <a:ea typeface="Arial"/>
                <a:cs typeface="Arial"/>
                <a:sym typeface="Arial"/>
              </a:rPr>
              <a:t>Intent: To take a next step in creating a collaborative strategic plan for NA World Services.</a:t>
            </a:r>
          </a:p>
          <a:p>
            <a:pPr marL="139700" indent="0">
              <a:buNone/>
            </a:pPr>
            <a:r>
              <a:rPr lang="en-US" sz="900" b="0" i="0" u="none" strike="noStrike" cap="none" dirty="0">
                <a:solidFill>
                  <a:srgbClr val="000000"/>
                </a:solidFill>
                <a:effectLst/>
                <a:latin typeface="Arial"/>
                <a:ea typeface="Arial"/>
                <a:cs typeface="Arial"/>
                <a:sym typeface="Arial"/>
              </a:rPr>
              <a:t>Policy Affected: None</a:t>
            </a:r>
          </a:p>
          <a:p>
            <a:endParaRPr lang="en-US" dirty="0"/>
          </a:p>
        </p:txBody>
      </p:sp>
    </p:spTree>
    <p:extLst>
      <p:ext uri="{BB962C8B-B14F-4D97-AF65-F5344CB8AC3E}">
        <p14:creationId xmlns:p14="http://schemas.microsoft.com/office/powerpoint/2010/main" val="4025654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Motion 13 is the next regional motion in the Literature Development and Translations category:</a:t>
            </a:r>
          </a:p>
          <a:p>
            <a:pPr marL="139700" indent="0">
              <a:buFontTx/>
              <a:buNone/>
            </a:pPr>
            <a:endParaRPr lang="en-US" b="0" dirty="0"/>
          </a:p>
          <a:p>
            <a:pPr marL="139700" indent="0">
              <a:buFontTx/>
              <a:buNone/>
            </a:pPr>
            <a:r>
              <a:rPr lang="en-US" b="1" dirty="0"/>
              <a:t>Motion 13: </a:t>
            </a:r>
            <a:r>
              <a:rPr lang="en-US" b="0" dirty="0"/>
              <a:t>To direct the World Board to create a project plan for consideration at the WSC 2022 to investigate changes and/or additional wording to NA literature from gender specific language to gender neutral and inclusive language.</a:t>
            </a:r>
          </a:p>
          <a:p>
            <a:pPr marL="139700" indent="0">
              <a:buFontTx/>
              <a:buNone/>
            </a:pPr>
            <a:endParaRPr lang="en-US" b="1" dirty="0"/>
          </a:p>
          <a:p>
            <a:pPr marL="139700" indent="0">
              <a:buFontTx/>
              <a:buNone/>
            </a:pPr>
            <a:r>
              <a:rPr lang="en-US" b="1" dirty="0"/>
              <a:t>Intent: </a:t>
            </a:r>
            <a:r>
              <a:rPr lang="en-US" b="0" dirty="0"/>
              <a:t>This motion will give the conference and the Fellowship the ability to meaningfully discuss changes to our literature to be more inclusive of all our members.</a:t>
            </a:r>
          </a:p>
          <a:p>
            <a:pPr marL="139700" indent="0">
              <a:buFontTx/>
              <a:buNone/>
            </a:pPr>
            <a:endParaRPr lang="en-US" b="0" dirty="0"/>
          </a:p>
          <a:p>
            <a:pPr marL="139700" indent="0">
              <a:buFontTx/>
              <a:buNone/>
            </a:pPr>
            <a:r>
              <a:rPr lang="en-US" b="1" dirty="0"/>
              <a:t>Maker: </a:t>
            </a:r>
            <a:r>
              <a:rPr lang="en-US" b="0" dirty="0"/>
              <a:t>Sweden and Australia Regions</a:t>
            </a:r>
          </a:p>
          <a:p>
            <a:pPr marL="139700" indent="0">
              <a:buFontTx/>
              <a:buNone/>
            </a:pPr>
            <a:endParaRPr lang="en-US" b="0" dirty="0"/>
          </a:p>
        </p:txBody>
      </p:sp>
    </p:spTree>
    <p:extLst>
      <p:ext uri="{BB962C8B-B14F-4D97-AF65-F5344CB8AC3E}">
        <p14:creationId xmlns:p14="http://schemas.microsoft.com/office/powerpoint/2010/main" val="1963794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0" dirty="0"/>
              <a:t>Motion 14 is the last regional motion in this category:</a:t>
            </a:r>
          </a:p>
          <a:p>
            <a:pPr marL="139700" indent="0">
              <a:buFontTx/>
              <a:buNone/>
            </a:pPr>
            <a:endParaRPr lang="en-US" b="1" dirty="0"/>
          </a:p>
          <a:p>
            <a:pPr marL="139700" indent="0">
              <a:buFontTx/>
              <a:buNone/>
            </a:pPr>
            <a:r>
              <a:rPr lang="en-US" b="1" dirty="0"/>
              <a:t>Motion 14: </a:t>
            </a:r>
            <a:r>
              <a:rPr lang="en-US" b="0" dirty="0"/>
              <a:t>To place an 8-year moratorium on the creation of new English language recovery literature after WSC 2020 to WSC 2028, excluding any literature projects already in development.</a:t>
            </a:r>
          </a:p>
          <a:p>
            <a:pPr marL="139700" indent="0">
              <a:buFontTx/>
              <a:buNone/>
            </a:pPr>
            <a:endParaRPr lang="en-US" b="0" dirty="0"/>
          </a:p>
          <a:p>
            <a:pPr marL="139700" indent="0">
              <a:buFontTx/>
              <a:buNone/>
            </a:pPr>
            <a:r>
              <a:rPr lang="en-US" b="1" dirty="0"/>
              <a:t>Intent: </a:t>
            </a:r>
            <a:r>
              <a:rPr lang="en-US" b="0" dirty="0"/>
              <a:t>To allow time and potentially free up resources for foreign language literature translation and production. </a:t>
            </a:r>
          </a:p>
          <a:p>
            <a:pPr marL="139700" indent="0">
              <a:buFontTx/>
              <a:buNone/>
            </a:pPr>
            <a:endParaRPr lang="en-US" b="0" dirty="0"/>
          </a:p>
          <a:p>
            <a:pPr marL="139700" indent="0">
              <a:buFontTx/>
              <a:buNone/>
            </a:pPr>
            <a:r>
              <a:rPr lang="en-US" b="1" dirty="0"/>
              <a:t>Maker: </a:t>
            </a:r>
            <a:r>
              <a:rPr lang="en-US" b="0" dirty="0"/>
              <a:t>California Inland Region</a:t>
            </a:r>
          </a:p>
          <a:p>
            <a:pPr marL="139700" indent="0">
              <a:buFontTx/>
              <a:buNone/>
            </a:pPr>
            <a:endParaRPr lang="en-US" b="0" dirty="0"/>
          </a:p>
        </p:txBody>
      </p:sp>
    </p:spTree>
    <p:extLst>
      <p:ext uri="{BB962C8B-B14F-4D97-AF65-F5344CB8AC3E}">
        <p14:creationId xmlns:p14="http://schemas.microsoft.com/office/powerpoint/2010/main" val="244355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There is one regional motion that addresses PR materials</a:t>
            </a:r>
          </a:p>
        </p:txBody>
      </p:sp>
    </p:spTree>
    <p:extLst>
      <p:ext uri="{BB962C8B-B14F-4D97-AF65-F5344CB8AC3E}">
        <p14:creationId xmlns:p14="http://schemas.microsoft.com/office/powerpoint/2010/main" val="2061623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1" dirty="0"/>
              <a:t>Motion 15: </a:t>
            </a:r>
            <a:r>
              <a:rPr lang="en-US" b="0" dirty="0"/>
              <a:t>Instruct the World Board to develop a project plan for the 2022 World Service Conference (WSC) to produce an informative video about Narcotics Anonymous, for Public Relations services [committees] and online publication, approved by NAWS, where it is briefly explained: </a:t>
            </a:r>
          </a:p>
          <a:p>
            <a:pPr marL="139700" indent="0">
              <a:buFontTx/>
              <a:buNone/>
            </a:pPr>
            <a:endParaRPr lang="en-US" b="0" dirty="0"/>
          </a:p>
          <a:p>
            <a:pPr marL="139700" indent="0">
              <a:buFontTx/>
              <a:buNone/>
            </a:pPr>
            <a:r>
              <a:rPr lang="en-US" b="0" dirty="0"/>
              <a:t>1. What is Narcotics Anonymous </a:t>
            </a:r>
          </a:p>
          <a:p>
            <a:pPr marL="139700" indent="0">
              <a:buFontTx/>
              <a:buNone/>
            </a:pPr>
            <a:endParaRPr lang="en-US" b="0" dirty="0"/>
          </a:p>
          <a:p>
            <a:pPr marL="139700" indent="0">
              <a:buFontTx/>
              <a:buNone/>
            </a:pPr>
            <a:r>
              <a:rPr lang="en-US" b="0" dirty="0"/>
              <a:t>2. How it works </a:t>
            </a:r>
          </a:p>
          <a:p>
            <a:pPr marL="139700" indent="0">
              <a:buFontTx/>
              <a:buNone/>
            </a:pPr>
            <a:endParaRPr lang="en-US" b="0" dirty="0"/>
          </a:p>
          <a:p>
            <a:pPr marL="139700" indent="0">
              <a:buFontTx/>
              <a:buNone/>
            </a:pPr>
            <a:r>
              <a:rPr lang="en-US" b="0" dirty="0"/>
              <a:t>3. How to contact NA </a:t>
            </a:r>
          </a:p>
          <a:p>
            <a:pPr marL="139700" indent="0">
              <a:buFontTx/>
              <a:buNone/>
            </a:pPr>
            <a:endParaRPr lang="en-US" b="0" dirty="0"/>
          </a:p>
          <a:p>
            <a:pPr marL="139700" indent="0">
              <a:buFontTx/>
              <a:buNone/>
            </a:pPr>
            <a:r>
              <a:rPr lang="en-US" b="1" dirty="0"/>
              <a:t>Intent: </a:t>
            </a:r>
            <a:r>
              <a:rPr lang="en-US" b="0" dirty="0"/>
              <a:t>That the fellowship has a new Public Relations resource that explains clearly and briefly what Narcotics Anonymous is, how it works and the ways to contact NA. </a:t>
            </a:r>
          </a:p>
          <a:p>
            <a:pPr marL="139700" indent="0">
              <a:buFontTx/>
              <a:buNone/>
            </a:pPr>
            <a:endParaRPr lang="en-US" b="1" dirty="0"/>
          </a:p>
          <a:p>
            <a:pPr marL="139700" indent="0">
              <a:buFontTx/>
              <a:buNone/>
            </a:pPr>
            <a:r>
              <a:rPr lang="en-US" b="1" dirty="0"/>
              <a:t>Maker: </a:t>
            </a:r>
            <a:r>
              <a:rPr lang="en-US" b="0" dirty="0"/>
              <a:t>Argentina Region</a:t>
            </a:r>
          </a:p>
          <a:p>
            <a:pPr marL="139700" indent="0">
              <a:buFontTx/>
              <a:buNone/>
            </a:pPr>
            <a:endParaRPr lang="en-US" b="0" dirty="0"/>
          </a:p>
          <a:p>
            <a:pPr marL="139700" indent="0">
              <a:buFontTx/>
              <a:buNone/>
            </a:pPr>
            <a:endParaRPr lang="en-US" b="0" dirty="0"/>
          </a:p>
        </p:txBody>
      </p:sp>
    </p:spTree>
    <p:extLst>
      <p:ext uri="{BB962C8B-B14F-4D97-AF65-F5344CB8AC3E}">
        <p14:creationId xmlns:p14="http://schemas.microsoft.com/office/powerpoint/2010/main" val="3133180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final category of regional motions is WSC policy, and there is one motion in that category.</a:t>
            </a:r>
          </a:p>
        </p:txBody>
      </p:sp>
    </p:spTree>
    <p:extLst>
      <p:ext uri="{BB962C8B-B14F-4D97-AF65-F5344CB8AC3E}">
        <p14:creationId xmlns:p14="http://schemas.microsoft.com/office/powerpoint/2010/main" val="1977176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b="1" dirty="0"/>
              <a:t>Motion 16</a:t>
            </a:r>
            <a:r>
              <a:rPr lang="en-US" b="0" dirty="0"/>
              <a:t>: If any Motion or Proposal, in Content or Intent, has been submitted and failed to achieve consensus or adoption at two consecutive World Service Conferences, the previously proposed Content and Intent may not be suggested to the Fellowship in the Conference Agenda Report (CAR)/ Conference Approval Track (CAT) or at the WSC for one entire conference cycle.</a:t>
            </a:r>
          </a:p>
          <a:p>
            <a:pPr marL="139700" indent="0">
              <a:buFontTx/>
              <a:buNone/>
            </a:pPr>
            <a:endParaRPr lang="en-US" b="1" dirty="0"/>
          </a:p>
          <a:p>
            <a:pPr marL="139700" indent="0">
              <a:buFontTx/>
              <a:buNone/>
            </a:pPr>
            <a:r>
              <a:rPr lang="en-US" b="1" dirty="0"/>
              <a:t>Intent: </a:t>
            </a:r>
            <a:r>
              <a:rPr lang="en-US" b="0" dirty="0"/>
              <a:t>To use the Fellowship's decision-making processes and time responsibly and effectively.</a:t>
            </a:r>
          </a:p>
          <a:p>
            <a:pPr marL="139700" indent="0">
              <a:buFontTx/>
              <a:buNone/>
            </a:pPr>
            <a:endParaRPr lang="en-US" b="1" dirty="0"/>
          </a:p>
          <a:p>
            <a:pPr marL="139700" indent="0">
              <a:buFontTx/>
              <a:buNone/>
            </a:pPr>
            <a:r>
              <a:rPr lang="en-US" b="1" dirty="0"/>
              <a:t>Maker</a:t>
            </a:r>
            <a:r>
              <a:rPr lang="en-US" b="0" dirty="0"/>
              <a:t>: Volunteer and Southern California Regions</a:t>
            </a:r>
          </a:p>
          <a:p>
            <a:pPr marL="139700" indent="0">
              <a:buFontTx/>
              <a:buNone/>
            </a:pPr>
            <a:endParaRPr lang="en-US" b="1" dirty="0"/>
          </a:p>
        </p:txBody>
      </p:sp>
    </p:spTree>
    <p:extLst>
      <p:ext uri="{BB962C8B-B14F-4D97-AF65-F5344CB8AC3E}">
        <p14:creationId xmlns:p14="http://schemas.microsoft.com/office/powerpoint/2010/main" val="946234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dirty="0"/>
              <a:t>We hope this PowerPoint has helped in your discussion of this material. Please note that there are four other PowerPoints that focus on other </a:t>
            </a:r>
            <a:r>
              <a:rPr lang="en-US" i="1" dirty="0"/>
              <a:t>CAR</a:t>
            </a:r>
            <a:r>
              <a:rPr lang="en-US" dirty="0"/>
              <a:t> contents. These PowerPoints, video versions of the PowerPoints, the </a:t>
            </a:r>
            <a:r>
              <a:rPr lang="en-US" i="1" dirty="0"/>
              <a:t>Conference Agenda Report</a:t>
            </a:r>
            <a:r>
              <a:rPr lang="en-US" dirty="0"/>
              <a:t>, and the </a:t>
            </a:r>
            <a:r>
              <a:rPr lang="en-US" i="1" dirty="0"/>
              <a:t>CAR</a:t>
            </a:r>
            <a:r>
              <a:rPr lang="en-US" dirty="0"/>
              <a:t> survey are available online at </a:t>
            </a:r>
            <a:r>
              <a:rPr lang="en-US" dirty="0" err="1"/>
              <a:t>www.na.org</a:t>
            </a:r>
            <a:r>
              <a:rPr lang="en-US" dirty="0"/>
              <a:t>/conference. Hard copies of the </a:t>
            </a:r>
            <a:r>
              <a:rPr lang="en-US" i="1" dirty="0"/>
              <a:t>CAR</a:t>
            </a:r>
            <a:r>
              <a:rPr lang="en-US" dirty="0"/>
              <a:t> may be purchased from NA World Services. </a:t>
            </a:r>
          </a:p>
          <a:p>
            <a:pPr marL="139700" indent="0">
              <a:buFontTx/>
              <a:buNone/>
            </a:pPr>
            <a:endParaRPr lang="en-US" dirty="0"/>
          </a:p>
          <a:p>
            <a:pPr marL="139700" indent="0">
              <a:buFontTx/>
              <a:buNone/>
            </a:pPr>
            <a:r>
              <a:rPr lang="en-US" dirty="0"/>
              <a:t>We welcome your questions and your feedback on these videos, the </a:t>
            </a:r>
            <a:r>
              <a:rPr lang="en-US" i="1" dirty="0"/>
              <a:t>CAR</a:t>
            </a:r>
            <a:r>
              <a:rPr lang="en-US" dirty="0"/>
              <a:t>, and all other issues at </a:t>
            </a:r>
            <a:r>
              <a:rPr lang="en-US" dirty="0" err="1"/>
              <a:t>worldboard@na.org</a:t>
            </a:r>
            <a:r>
              <a:rPr lang="en-US" dirty="0"/>
              <a:t>.</a:t>
            </a:r>
          </a:p>
          <a:p>
            <a:pPr marL="139700" indent="0">
              <a:buFontTx/>
              <a:buNone/>
            </a:pPr>
            <a:endParaRPr lang="en-US" dirty="0"/>
          </a:p>
          <a:p>
            <a:endParaRPr lang="en-US" dirty="0"/>
          </a:p>
        </p:txBody>
      </p:sp>
    </p:spTree>
    <p:extLst>
      <p:ext uri="{BB962C8B-B14F-4D97-AF65-F5344CB8AC3E}">
        <p14:creationId xmlns:p14="http://schemas.microsoft.com/office/powerpoint/2010/main" val="59397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900" b="1" i="0" u="none" strike="noStrike" cap="none" dirty="0">
                <a:solidFill>
                  <a:srgbClr val="000000"/>
                </a:solidFill>
                <a:effectLst/>
                <a:latin typeface="Arial"/>
                <a:ea typeface="Arial"/>
                <a:cs typeface="Arial"/>
                <a:sym typeface="Arial"/>
              </a:rPr>
              <a:t>NAWS Long-term Goals</a:t>
            </a:r>
            <a:endParaRPr lang="en-US" sz="900" b="0" i="0" u="none" strike="noStrike" cap="none" dirty="0">
              <a:solidFill>
                <a:srgbClr val="000000"/>
              </a:solidFill>
              <a:effectLst/>
              <a:latin typeface="Arial"/>
              <a:ea typeface="Arial"/>
              <a:cs typeface="Arial"/>
              <a:sym typeface="Arial"/>
            </a:endParaRPr>
          </a:p>
          <a:p>
            <a:pPr marL="139700" indent="0">
              <a:buFontTx/>
              <a:buNone/>
            </a:pPr>
            <a:r>
              <a:rPr lang="en-US" sz="900" b="0" i="1" u="none" strike="noStrike" cap="none" dirty="0">
                <a:solidFill>
                  <a:srgbClr val="000000"/>
                </a:solidFill>
                <a:effectLst/>
                <a:latin typeface="Arial"/>
                <a:ea typeface="Arial"/>
                <a:cs typeface="Arial"/>
                <a:sym typeface="Arial"/>
              </a:rPr>
              <a:t>In a continuous effort to realize our vision, NA World Services strives to achieve these goals:</a:t>
            </a:r>
            <a:endParaRPr lang="en-US" sz="900" b="0" i="0" u="none" strike="noStrike" cap="none" dirty="0">
              <a:solidFill>
                <a:srgbClr val="000000"/>
              </a:solidFill>
              <a:effectLst/>
              <a:latin typeface="Arial"/>
              <a:ea typeface="Arial"/>
              <a:cs typeface="Arial"/>
              <a:sym typeface="Arial"/>
            </a:endParaRP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NA is understood and accepted as a relevant, reliable, safe, compatible, and spiritual program of recovery by addicts for addicts.</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A network of worldwide trusted servants acts as an effective, consistent NA resource for local governments, professionals, and the media.</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NA is a truly global fellowship with increasing access to literature in all languages and a commitment by all to work together to grow the Fellowship.</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Technology is used more effectively to communicate in a timely manner, make it easier for members to contribute and participate, expand access to workshops and service tools, and support Fellowship development efforts worldwide.</a:t>
            </a:r>
          </a:p>
        </p:txBody>
      </p:sp>
    </p:spTree>
    <p:extLst>
      <p:ext uri="{BB962C8B-B14F-4D97-AF65-F5344CB8AC3E}">
        <p14:creationId xmlns:p14="http://schemas.microsoft.com/office/powerpoint/2010/main" val="122224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Every member understands the concept of self-support and demonstrates commitment to the Fellowship by contributing of their time, abilities, and available resources.</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We are able to grow the Fellowship, develop literature, and improve our ability to carry the NA message by operating a sustainable organization with sufficient revenue, human resources, and infrastructure. </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More members are discussing and building consensus on issues at all levels, generating a greater sense of trust in the global decision-making process.</a:t>
            </a:r>
          </a:p>
          <a:p>
            <a:pPr marL="368300" lvl="0" indent="-228600">
              <a:buSzPct val="100000"/>
              <a:buFont typeface="+mj-lt"/>
              <a:buAutoNum type="arabicPeriod"/>
            </a:pPr>
            <a:r>
              <a:rPr lang="en-US" sz="900" b="0" i="0" u="none" strike="noStrike" cap="none" dirty="0">
                <a:solidFill>
                  <a:srgbClr val="000000"/>
                </a:solidFill>
                <a:effectLst/>
                <a:latin typeface="Arial"/>
                <a:ea typeface="Arial"/>
                <a:cs typeface="Arial"/>
                <a:sym typeface="Arial"/>
              </a:rPr>
              <a:t>All components of the service system work collaboratively to realize our NA Vision and goals.</a:t>
            </a:r>
          </a:p>
          <a:p>
            <a:pPr>
              <a:buFont typeface="+mj-lt"/>
              <a:buAutoNum type="arabicPeriod" startAt="5"/>
            </a:pPr>
            <a:endParaRPr lang="en-US" dirty="0"/>
          </a:p>
        </p:txBody>
      </p:sp>
    </p:spTree>
    <p:extLst>
      <p:ext uri="{BB962C8B-B14F-4D97-AF65-F5344CB8AC3E}">
        <p14:creationId xmlns:p14="http://schemas.microsoft.com/office/powerpoint/2010/main" val="389844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900" b="0" i="0" u="none" strike="noStrike" cap="none" dirty="0">
                <a:solidFill>
                  <a:srgbClr val="000000"/>
                </a:solidFill>
                <a:effectLst/>
                <a:latin typeface="Arial"/>
                <a:ea typeface="Arial"/>
                <a:cs typeface="Arial"/>
                <a:sym typeface="Arial"/>
              </a:rPr>
              <a:t>Motion 2 reads:</a:t>
            </a:r>
          </a:p>
          <a:p>
            <a:pPr marL="139700" indent="0">
              <a:buNone/>
            </a:pPr>
            <a:r>
              <a:rPr lang="en-US" sz="900" b="0" i="0" u="none" strike="noStrike" cap="none" dirty="0">
                <a:solidFill>
                  <a:srgbClr val="000000"/>
                </a:solidFill>
                <a:effectLst/>
                <a:latin typeface="Arial"/>
                <a:ea typeface="Arial"/>
                <a:cs typeface="Arial"/>
                <a:sym typeface="Arial"/>
              </a:rPr>
              <a:t>To approve the IP contained in Addendum A, “Mental Health in Recovery,” as Fellowship-approved recovery literature.</a:t>
            </a:r>
          </a:p>
          <a:p>
            <a:pPr marL="139700" indent="0">
              <a:buNone/>
            </a:pPr>
            <a:endParaRPr lang="en-US" sz="900" b="0" i="0" u="none" strike="noStrike" cap="none" dirty="0">
              <a:solidFill>
                <a:srgbClr val="000000"/>
              </a:solidFill>
              <a:effectLst/>
              <a:latin typeface="Arial"/>
              <a:ea typeface="Arial"/>
              <a:cs typeface="Arial"/>
              <a:sym typeface="Arial"/>
            </a:endParaRPr>
          </a:p>
          <a:p>
            <a:pPr marL="139700" indent="0">
              <a:buNone/>
            </a:pPr>
            <a:r>
              <a:rPr lang="en-US" sz="900" b="0" i="0" u="none" strike="noStrike" cap="none" dirty="0">
                <a:solidFill>
                  <a:srgbClr val="000000"/>
                </a:solidFill>
                <a:effectLst/>
                <a:latin typeface="Arial"/>
                <a:ea typeface="Arial"/>
                <a:cs typeface="Arial"/>
                <a:sym typeface="Arial"/>
              </a:rPr>
              <a:t>Intent:  To have a piece of Fellowship-approved material available about this issue as a resource for NA members. </a:t>
            </a:r>
          </a:p>
          <a:p>
            <a:pPr marL="139700" indent="0">
              <a:buNone/>
            </a:pPr>
            <a:endParaRPr lang="en-US" sz="900" b="0" i="0" u="none" strike="noStrike" cap="none" dirty="0">
              <a:solidFill>
                <a:srgbClr val="000000"/>
              </a:solidFill>
              <a:effectLst/>
              <a:latin typeface="Arial"/>
              <a:ea typeface="Arial"/>
              <a:cs typeface="Arial"/>
              <a:sym typeface="Arial"/>
            </a:endParaRPr>
          </a:p>
          <a:p>
            <a:pPr marL="139700" indent="0">
              <a:buNone/>
            </a:pPr>
            <a:r>
              <a:rPr lang="en-US" sz="900" b="0" i="0" u="none" strike="noStrike" cap="none" dirty="0">
                <a:solidFill>
                  <a:srgbClr val="000000"/>
                </a:solidFill>
                <a:effectLst/>
                <a:latin typeface="Arial"/>
                <a:ea typeface="Arial"/>
                <a:cs typeface="Arial"/>
                <a:sym typeface="Arial"/>
              </a:rPr>
              <a:t>Policy Affected: None</a:t>
            </a:r>
          </a:p>
          <a:p>
            <a:endParaRPr lang="en-US" dirty="0"/>
          </a:p>
        </p:txBody>
      </p:sp>
    </p:spTree>
    <p:extLst>
      <p:ext uri="{BB962C8B-B14F-4D97-AF65-F5344CB8AC3E}">
        <p14:creationId xmlns:p14="http://schemas.microsoft.com/office/powerpoint/2010/main" val="114538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is a legal document with a long history in NA.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describes in detail how NA’s </a:t>
            </a:r>
            <a:r>
              <a:rPr lang="en-US" sz="1100" b="0" i="1" u="none" strike="noStrike" cap="none" dirty="0">
                <a:solidFill>
                  <a:srgbClr val="000000"/>
                </a:solidFill>
                <a:effectLst/>
                <a:latin typeface="Arial"/>
                <a:ea typeface="Arial"/>
                <a:cs typeface="Arial"/>
                <a:sym typeface="Arial"/>
              </a:rPr>
              <a:t>intellectual property</a:t>
            </a:r>
            <a:r>
              <a:rPr lang="en-US" sz="1100" b="0" i="0" u="none" strike="noStrike" cap="none" dirty="0">
                <a:solidFill>
                  <a:srgbClr val="000000"/>
                </a:solidFill>
                <a:effectLst/>
                <a:latin typeface="Arial"/>
                <a:ea typeface="Arial"/>
                <a:cs typeface="Arial"/>
                <a:sym typeface="Arial"/>
              </a:rPr>
              <a:t>—our name, trademarks, and recovery literature—are protected and administered by Narcotics Anonymous World Services, Inc., so that NA can ensure our name and literature and trademarks are available to fulfill our primary purpose.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first and foremost about the integrity of the NA message and the need to protect NA’s property so that the Fellowship of NA can continue to own its own materials. </a:t>
            </a:r>
          </a:p>
          <a:p>
            <a:r>
              <a:rPr lang="en-US" sz="1100" b="0" i="0" u="none" strike="noStrike" cap="none" dirty="0">
                <a:solidFill>
                  <a:srgbClr val="000000"/>
                </a:solidFill>
                <a:effectLst/>
                <a:latin typeface="Arial"/>
                <a:ea typeface="Arial"/>
                <a:cs typeface="Arial"/>
                <a:sym typeface="Arial"/>
              </a:rPr>
              <a:t>As it states in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and on the slide:</a:t>
            </a:r>
          </a:p>
          <a:p>
            <a:r>
              <a:rPr lang="en-US" sz="1100" b="0" i="0" u="none" strike="noStrike" cap="none" dirty="0">
                <a:solidFill>
                  <a:srgbClr val="000000"/>
                </a:solidFill>
                <a:effectLst/>
                <a:latin typeface="Arial"/>
                <a:ea typeface="Arial"/>
                <a:cs typeface="Arial"/>
                <a:sym typeface="Arial"/>
              </a:rPr>
              <a:t>The 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 	</a:t>
            </a:r>
          </a:p>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first of the three Motions related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Motion 3, which reads: “To approve the revisions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Operational Rules contained in Addendum B.”</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To see exactly what language would be changed if this motion passes, see Addendum B. </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intent is “To revise the Operational Rules to reflect discussions at WSC 2018 about the Inspection of Trustee Activities and to reflect current practices, terms, and language.”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6307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9" name="Google Shape;13;p2">
            <a:extLst>
              <a:ext uri="{FF2B5EF4-FFF2-40B4-BE49-F238E27FC236}">
                <a16:creationId xmlns:a16="http://schemas.microsoft.com/office/drawing/2014/main" id="{D025C671-0E1F-3749-B99D-432B218E11DE}"/>
              </a:ext>
            </a:extLst>
          </p:cNvPr>
          <p:cNvSpPr/>
          <p:nvPr userDrawn="1"/>
        </p:nvSpPr>
        <p:spPr>
          <a:xfrm rot="10800000">
            <a:off x="5957909" y="0"/>
            <a:ext cx="6234090"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0;p2"/>
          <p:cNvSpPr/>
          <p:nvPr userDrawn="1"/>
        </p:nvSpPr>
        <p:spPr>
          <a:xfrm rot="10800000">
            <a:off x="5052645"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sp>
        <p:nvSpPr>
          <p:cNvPr id="12" name="Google Shape;12;p2"/>
          <p:cNvSpPr/>
          <p:nvPr/>
        </p:nvSpPr>
        <p:spPr>
          <a:xfrm>
            <a:off x="5421008"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a:off x="5071942"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rot="10800000">
            <a:off x="4744725"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8" name="Google Shape;13;p2">
            <a:extLst>
              <a:ext uri="{FF2B5EF4-FFF2-40B4-BE49-F238E27FC236}">
                <a16:creationId xmlns:a16="http://schemas.microsoft.com/office/drawing/2014/main" id="{06A55542-7DCE-484B-9DCC-28BC373681BB}"/>
              </a:ext>
            </a:extLst>
          </p:cNvPr>
          <p:cNvSpPr/>
          <p:nvPr userDrawn="1"/>
        </p:nvSpPr>
        <p:spPr>
          <a:xfrm rot="10800000">
            <a:off x="3824308" y="166"/>
            <a:ext cx="8367691"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9" name="Google Shape;10;p2">
            <a:extLst>
              <a:ext uri="{FF2B5EF4-FFF2-40B4-BE49-F238E27FC236}">
                <a16:creationId xmlns:a16="http://schemas.microsoft.com/office/drawing/2014/main" id="{878FBCC2-5A8F-6341-B32C-7380CD0D405B}"/>
              </a:ext>
            </a:extLst>
          </p:cNvPr>
          <p:cNvSpPr/>
          <p:nvPr userDrawn="1"/>
        </p:nvSpPr>
        <p:spPr>
          <a:xfrm rot="10800000">
            <a:off x="2919045"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1" name="Google Shape;12;p2">
            <a:extLst>
              <a:ext uri="{FF2B5EF4-FFF2-40B4-BE49-F238E27FC236}">
                <a16:creationId xmlns:a16="http://schemas.microsoft.com/office/drawing/2014/main" id="{3086F738-B3A6-3A46-B09D-F5F07209739B}"/>
              </a:ext>
            </a:extLst>
          </p:cNvPr>
          <p:cNvSpPr/>
          <p:nvPr userDrawn="1"/>
        </p:nvSpPr>
        <p:spPr>
          <a:xfrm>
            <a:off x="3287408"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2" name="Google Shape;14;p2">
            <a:extLst>
              <a:ext uri="{FF2B5EF4-FFF2-40B4-BE49-F238E27FC236}">
                <a16:creationId xmlns:a16="http://schemas.microsoft.com/office/drawing/2014/main" id="{7BEB4EF5-F8B3-9944-94ED-BC0A0C484D2C}"/>
              </a:ext>
            </a:extLst>
          </p:cNvPr>
          <p:cNvSpPr/>
          <p:nvPr userDrawn="1"/>
        </p:nvSpPr>
        <p:spPr>
          <a:xfrm>
            <a:off x="2938342"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5;p2">
            <a:extLst>
              <a:ext uri="{FF2B5EF4-FFF2-40B4-BE49-F238E27FC236}">
                <a16:creationId xmlns:a16="http://schemas.microsoft.com/office/drawing/2014/main" id="{EAB75B37-E06A-2745-8E55-94A19D2575C1}"/>
              </a:ext>
            </a:extLst>
          </p:cNvPr>
          <p:cNvSpPr/>
          <p:nvPr userDrawn="1"/>
        </p:nvSpPr>
        <p:spPr>
          <a:xfrm rot="10800000">
            <a:off x="2611125"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7" name="Google Shape;10;p2">
            <a:extLst>
              <a:ext uri="{FF2B5EF4-FFF2-40B4-BE49-F238E27FC236}">
                <a16:creationId xmlns:a16="http://schemas.microsoft.com/office/drawing/2014/main" id="{8FE5A4BF-8F9A-3344-88B7-3BFF94BABCF2}"/>
              </a:ext>
            </a:extLst>
          </p:cNvPr>
          <p:cNvSpPr/>
          <p:nvPr userDrawn="1"/>
        </p:nvSpPr>
        <p:spPr>
          <a:xfrm rot="10800000">
            <a:off x="11228837"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8" name="Google Shape;12;p2">
            <a:extLst>
              <a:ext uri="{FF2B5EF4-FFF2-40B4-BE49-F238E27FC236}">
                <a16:creationId xmlns:a16="http://schemas.microsoft.com/office/drawing/2014/main" id="{B402EA9E-F078-3E40-A42B-F20EFF6E1683}"/>
              </a:ext>
            </a:extLst>
          </p:cNvPr>
          <p:cNvSpPr/>
          <p:nvPr userDrawn="1"/>
        </p:nvSpPr>
        <p:spPr>
          <a:xfrm>
            <a:off x="11597200"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9" name="Google Shape;14;p2">
            <a:extLst>
              <a:ext uri="{FF2B5EF4-FFF2-40B4-BE49-F238E27FC236}">
                <a16:creationId xmlns:a16="http://schemas.microsoft.com/office/drawing/2014/main" id="{87494859-379C-434B-9D53-66AF3167FDC3}"/>
              </a:ext>
            </a:extLst>
          </p:cNvPr>
          <p:cNvSpPr/>
          <p:nvPr userDrawn="1"/>
        </p:nvSpPr>
        <p:spPr>
          <a:xfrm>
            <a:off x="11248134"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5;p2">
            <a:extLst>
              <a:ext uri="{FF2B5EF4-FFF2-40B4-BE49-F238E27FC236}">
                <a16:creationId xmlns:a16="http://schemas.microsoft.com/office/drawing/2014/main" id="{15961375-7DDE-3C4B-8EBE-A3C02BB42278}"/>
              </a:ext>
            </a:extLst>
          </p:cNvPr>
          <p:cNvSpPr/>
          <p:nvPr userDrawn="1"/>
        </p:nvSpPr>
        <p:spPr>
          <a:xfrm rot="10800000">
            <a:off x="10920917"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 name="Google Shape;10;p2">
            <a:extLst>
              <a:ext uri="{FF2B5EF4-FFF2-40B4-BE49-F238E27FC236}">
                <a16:creationId xmlns:a16="http://schemas.microsoft.com/office/drawing/2014/main" id="{73D25651-A4E9-3F48-8C1E-CCE9B858F35B}"/>
              </a:ext>
            </a:extLst>
          </p:cNvPr>
          <p:cNvSpPr/>
          <p:nvPr userDrawn="1"/>
        </p:nvSpPr>
        <p:spPr>
          <a:xfrm rot="10800000">
            <a:off x="11228837"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12;p2">
            <a:extLst>
              <a:ext uri="{FF2B5EF4-FFF2-40B4-BE49-F238E27FC236}">
                <a16:creationId xmlns:a16="http://schemas.microsoft.com/office/drawing/2014/main" id="{91A24100-C0FB-D647-ADC5-A9219D7E5699}"/>
              </a:ext>
            </a:extLst>
          </p:cNvPr>
          <p:cNvSpPr/>
          <p:nvPr userDrawn="1"/>
        </p:nvSpPr>
        <p:spPr>
          <a:xfrm>
            <a:off x="11597200"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1" name="Google Shape;14;p2">
            <a:extLst>
              <a:ext uri="{FF2B5EF4-FFF2-40B4-BE49-F238E27FC236}">
                <a16:creationId xmlns:a16="http://schemas.microsoft.com/office/drawing/2014/main" id="{15DA814C-0B74-AB47-9C0A-9DEFC50DB31E}"/>
              </a:ext>
            </a:extLst>
          </p:cNvPr>
          <p:cNvSpPr/>
          <p:nvPr userDrawn="1"/>
        </p:nvSpPr>
        <p:spPr>
          <a:xfrm>
            <a:off x="11248134"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2" name="Google Shape;15;p2">
            <a:extLst>
              <a:ext uri="{FF2B5EF4-FFF2-40B4-BE49-F238E27FC236}">
                <a16:creationId xmlns:a16="http://schemas.microsoft.com/office/drawing/2014/main" id="{E33602E6-BA21-A847-BA7D-5697AAF1ECCC}"/>
              </a:ext>
            </a:extLst>
          </p:cNvPr>
          <p:cNvSpPr/>
          <p:nvPr userDrawn="1"/>
        </p:nvSpPr>
        <p:spPr>
          <a:xfrm rot="10800000">
            <a:off x="10920917"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7" name="Google Shape;13;p2">
            <a:extLst>
              <a:ext uri="{FF2B5EF4-FFF2-40B4-BE49-F238E27FC236}">
                <a16:creationId xmlns:a16="http://schemas.microsoft.com/office/drawing/2014/main" id="{79571669-D144-5243-8F27-7995E0EE45D9}"/>
              </a:ext>
            </a:extLst>
          </p:cNvPr>
          <p:cNvSpPr/>
          <p:nvPr userDrawn="1"/>
        </p:nvSpPr>
        <p:spPr>
          <a:xfrm rot="10800000">
            <a:off x="0" y="0"/>
            <a:ext cx="11002296"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8" name="Google Shape;10;p2">
            <a:extLst>
              <a:ext uri="{FF2B5EF4-FFF2-40B4-BE49-F238E27FC236}">
                <a16:creationId xmlns:a16="http://schemas.microsoft.com/office/drawing/2014/main" id="{00A536EC-7633-1348-980A-54F1E2447666}"/>
              </a:ext>
            </a:extLst>
          </p:cNvPr>
          <p:cNvSpPr/>
          <p:nvPr userDrawn="1"/>
        </p:nvSpPr>
        <p:spPr>
          <a:xfrm rot="10800000">
            <a:off x="11228837"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9" name="Google Shape;12;p2">
            <a:extLst>
              <a:ext uri="{FF2B5EF4-FFF2-40B4-BE49-F238E27FC236}">
                <a16:creationId xmlns:a16="http://schemas.microsoft.com/office/drawing/2014/main" id="{437F8B48-3036-DF4C-9E80-8BB49910B061}"/>
              </a:ext>
            </a:extLst>
          </p:cNvPr>
          <p:cNvSpPr/>
          <p:nvPr userDrawn="1"/>
        </p:nvSpPr>
        <p:spPr>
          <a:xfrm>
            <a:off x="11597200"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4;p2">
            <a:extLst>
              <a:ext uri="{FF2B5EF4-FFF2-40B4-BE49-F238E27FC236}">
                <a16:creationId xmlns:a16="http://schemas.microsoft.com/office/drawing/2014/main" id="{75644B5B-4EB7-464B-8089-BC74B058B307}"/>
              </a:ext>
            </a:extLst>
          </p:cNvPr>
          <p:cNvSpPr/>
          <p:nvPr userDrawn="1"/>
        </p:nvSpPr>
        <p:spPr>
          <a:xfrm>
            <a:off x="11248134"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1" name="Google Shape;15;p2">
            <a:extLst>
              <a:ext uri="{FF2B5EF4-FFF2-40B4-BE49-F238E27FC236}">
                <a16:creationId xmlns:a16="http://schemas.microsoft.com/office/drawing/2014/main" id="{A1CBA951-5847-4E4E-A128-1F0DDAE57548}"/>
              </a:ext>
            </a:extLst>
          </p:cNvPr>
          <p:cNvSpPr/>
          <p:nvPr userDrawn="1"/>
        </p:nvSpPr>
        <p:spPr>
          <a:xfrm rot="10800000">
            <a:off x="10920917"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9"/>
        <p:cNvGrpSpPr/>
        <p:nvPr/>
      </p:nvGrpSpPr>
      <p:grpSpPr>
        <a:xfrm>
          <a:off x="0" y="0"/>
          <a:ext cx="0" cy="0"/>
          <a:chOff x="0" y="0"/>
          <a:chExt cx="0" cy="0"/>
        </a:xfrm>
      </p:grpSpPr>
      <p:pic>
        <p:nvPicPr>
          <p:cNvPr id="15" name="Picture 14">
            <a:extLst>
              <a:ext uri="{FF2B5EF4-FFF2-40B4-BE49-F238E27FC236}">
                <a16:creationId xmlns:a16="http://schemas.microsoft.com/office/drawing/2014/main" id="{38ED86EB-BFED-1249-9284-B8C5FA60175D}"/>
              </a:ext>
            </a:extLst>
          </p:cNvPr>
          <p:cNvPicPr>
            <a:picLocks noChangeAspect="1"/>
          </p:cNvPicPr>
          <p:nvPr userDrawn="1"/>
        </p:nvPicPr>
        <p:blipFill>
          <a:blip r:embed="rId2"/>
          <a:stretch>
            <a:fillRect/>
          </a:stretch>
        </p:blipFill>
        <p:spPr>
          <a:xfrm>
            <a:off x="8290560" y="0"/>
            <a:ext cx="3901440" cy="6858000"/>
          </a:xfrm>
          <a:prstGeom prst="rect">
            <a:avLst/>
          </a:prstGeom>
        </p:spPr>
      </p:pic>
      <p:sp>
        <p:nvSpPr>
          <p:cNvPr id="70" name="Google Shape;70;p8"/>
          <p:cNvSpPr/>
          <p:nvPr/>
        </p:nvSpPr>
        <p:spPr>
          <a:xfrm rot="-5400000">
            <a:off x="-133" y="1170900"/>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0" name="Google Shape;22;p3">
            <a:extLst>
              <a:ext uri="{FF2B5EF4-FFF2-40B4-BE49-F238E27FC236}">
                <a16:creationId xmlns:a16="http://schemas.microsoft.com/office/drawing/2014/main" id="{5B39C80B-5FDA-DE42-98F9-2A2EFA536175}"/>
              </a:ext>
            </a:extLst>
          </p:cNvPr>
          <p:cNvSpPr/>
          <p:nvPr userDrawn="1"/>
        </p:nvSpPr>
        <p:spPr>
          <a:xfrm rot="10800000">
            <a:off x="8779011" y="0"/>
            <a:ext cx="259404" cy="6858000"/>
          </a:xfrm>
          <a:prstGeom prst="rect">
            <a:avLst/>
          </a:prstGeom>
          <a:gradFill>
            <a:gsLst>
              <a:gs pos="100000">
                <a:srgbClr val="364072"/>
              </a:gs>
              <a:gs pos="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2" name="Google Shape;12;p2">
            <a:extLst>
              <a:ext uri="{FF2B5EF4-FFF2-40B4-BE49-F238E27FC236}">
                <a16:creationId xmlns:a16="http://schemas.microsoft.com/office/drawing/2014/main" id="{8BCB0DA3-1141-D14F-A1BB-9F0A3173D0E4}"/>
              </a:ext>
            </a:extLst>
          </p:cNvPr>
          <p:cNvSpPr/>
          <p:nvPr userDrawn="1"/>
        </p:nvSpPr>
        <p:spPr>
          <a:xfrm>
            <a:off x="8986780" y="0"/>
            <a:ext cx="594800" cy="6858000"/>
          </a:xfrm>
          <a:prstGeom prst="rect">
            <a:avLst/>
          </a:prstGeom>
          <a:gradFill>
            <a:gsLst>
              <a:gs pos="0">
                <a:srgbClr val="3177EE"/>
              </a:gs>
              <a:gs pos="100000">
                <a:srgbClr val="113D8A"/>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3" name="Google Shape;13;p2">
            <a:extLst>
              <a:ext uri="{FF2B5EF4-FFF2-40B4-BE49-F238E27FC236}">
                <a16:creationId xmlns:a16="http://schemas.microsoft.com/office/drawing/2014/main" id="{61AE408D-74D8-814E-A142-E89622A6DADE}"/>
              </a:ext>
            </a:extLst>
          </p:cNvPr>
          <p:cNvSpPr/>
          <p:nvPr userDrawn="1"/>
        </p:nvSpPr>
        <p:spPr>
          <a:xfrm rot="10800000">
            <a:off x="8606511" y="0"/>
            <a:ext cx="245600" cy="68580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
        <p:nvSpPr>
          <p:cNvPr id="14" name="Google Shape;15;p2">
            <a:extLst>
              <a:ext uri="{FF2B5EF4-FFF2-40B4-BE49-F238E27FC236}">
                <a16:creationId xmlns:a16="http://schemas.microsoft.com/office/drawing/2014/main" id="{8F65D7CB-3490-324B-9762-116610BC888A}"/>
              </a:ext>
            </a:extLst>
          </p:cNvPr>
          <p:cNvSpPr/>
          <p:nvPr userDrawn="1"/>
        </p:nvSpPr>
        <p:spPr>
          <a:xfrm rot="10800000">
            <a:off x="8283777" y="-167"/>
            <a:ext cx="330400" cy="6858000"/>
          </a:xfrm>
          <a:prstGeom prst="rect">
            <a:avLst/>
          </a:prstGeom>
          <a:gradFill>
            <a:gsLst>
              <a:gs pos="0">
                <a:srgbClr val="1077D2"/>
              </a:gs>
              <a:gs pos="100000">
                <a:srgbClr val="093153"/>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8711007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60" r:id="rId4"/>
    <p:sldLayoutId id="2147483658" r:id="rId5"/>
    <p:sldLayoutId id="2147483661"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a.org/admin/include/spaw2/uploads/pdf/conference/2020CAR_WEBtally.pdf"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na.org/conference" TargetMode="External"/><Relationship Id="rId7" Type="http://schemas.openxmlformats.org/officeDocument/2006/relationships/image" Target="../media/image13.png"/><Relationship Id="rId12"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hyperlink" Target="mailto:worldboard@na.org"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www.na.org/toolbo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156960" y="245384"/>
            <a:ext cx="5888736" cy="4524315"/>
          </a:xfrm>
          <a:prstGeom prst="rect">
            <a:avLst/>
          </a:prstGeom>
          <a:noFill/>
        </p:spPr>
        <p:txBody>
          <a:bodyPr wrap="square" rtlCol="0">
            <a:spAutoFit/>
          </a:bodyPr>
          <a:lstStyle/>
          <a:p>
            <a:r>
              <a:rPr lang="en-US" sz="3600" b="1" dirty="0">
                <a:solidFill>
                  <a:schemeClr val="tx1"/>
                </a:solidFill>
              </a:rPr>
              <a:t>We recommend using the CAR tally that you can find on </a:t>
            </a:r>
            <a:r>
              <a:rPr lang="sv-SE" sz="3600" dirty="0">
                <a:solidFill>
                  <a:schemeClr val="tx1"/>
                </a:solidFill>
                <a:hlinkClick r:id="rId3"/>
              </a:rPr>
              <a:t>https://www.na.org/admin/include/spaw2/uploads/pdf/conference/2020CAR_WEBtally.pdf</a:t>
            </a:r>
            <a:r>
              <a:rPr lang="sv-SE" sz="3600" dirty="0">
                <a:solidFill>
                  <a:schemeClr val="tx1"/>
                </a:solidFill>
              </a:rPr>
              <a:t> </a:t>
            </a:r>
            <a:r>
              <a:rPr lang="sv-SE" sz="3600" b="1" dirty="0" err="1">
                <a:solidFill>
                  <a:schemeClr val="tx1"/>
                </a:solidFill>
              </a:rPr>
              <a:t>to</a:t>
            </a:r>
            <a:r>
              <a:rPr lang="sv-SE" sz="3600" b="1" dirty="0">
                <a:solidFill>
                  <a:schemeClr val="tx1"/>
                </a:solidFill>
              </a:rPr>
              <a:t> </a:t>
            </a:r>
            <a:r>
              <a:rPr lang="sv-SE" sz="3600" b="1" dirty="0" err="1">
                <a:solidFill>
                  <a:schemeClr val="tx1"/>
                </a:solidFill>
              </a:rPr>
              <a:t>gather</a:t>
            </a:r>
            <a:r>
              <a:rPr lang="sv-SE" sz="3600" b="1" dirty="0">
                <a:solidFill>
                  <a:schemeClr val="tx1"/>
                </a:solidFill>
              </a:rPr>
              <a:t> the </a:t>
            </a:r>
            <a:r>
              <a:rPr lang="sv-SE" sz="3600" b="1" dirty="0" err="1">
                <a:solidFill>
                  <a:schemeClr val="tx1"/>
                </a:solidFill>
              </a:rPr>
              <a:t>conscience</a:t>
            </a:r>
            <a:r>
              <a:rPr lang="sv-SE" sz="3600" b="1" dirty="0">
                <a:solidFill>
                  <a:schemeClr val="tx1"/>
                </a:solidFill>
              </a:rPr>
              <a:t>. </a:t>
            </a:r>
            <a:endParaRPr lang="en-US" sz="3600" b="1" i="1" dirty="0">
              <a:solidFill>
                <a:schemeClr val="tx1"/>
              </a:solidFill>
            </a:endParaRPr>
          </a:p>
        </p:txBody>
      </p:sp>
      <p:pic>
        <p:nvPicPr>
          <p:cNvPr id="8" name="Picture 7">
            <a:extLst>
              <a:ext uri="{FF2B5EF4-FFF2-40B4-BE49-F238E27FC236}">
                <a16:creationId xmlns:a16="http://schemas.microsoft.com/office/drawing/2014/main" id="{13FC89D8-E8D0-F544-92DF-C30D7EBFA55F}"/>
              </a:ext>
            </a:extLst>
          </p:cNvPr>
          <p:cNvPicPr>
            <a:picLocks noChangeAspect="1"/>
          </p:cNvPicPr>
          <p:nvPr/>
        </p:nvPicPr>
        <p:blipFill>
          <a:blip r:embed="rId4"/>
          <a:stretch>
            <a:fillRect/>
          </a:stretch>
        </p:blipFill>
        <p:spPr>
          <a:xfrm>
            <a:off x="2564784" y="804356"/>
            <a:ext cx="1965800" cy="2743317"/>
          </a:xfrm>
          <a:prstGeom prst="rect">
            <a:avLst/>
          </a:prstGeom>
        </p:spPr>
      </p:pic>
      <p:pic>
        <p:nvPicPr>
          <p:cNvPr id="9" name="Picture 8">
            <a:extLst>
              <a:ext uri="{FF2B5EF4-FFF2-40B4-BE49-F238E27FC236}">
                <a16:creationId xmlns:a16="http://schemas.microsoft.com/office/drawing/2014/main" id="{92C70DC4-2E58-F341-82D8-02C76A77B360}"/>
              </a:ext>
            </a:extLst>
          </p:cNvPr>
          <p:cNvPicPr>
            <a:picLocks noChangeAspect="1"/>
          </p:cNvPicPr>
          <p:nvPr/>
        </p:nvPicPr>
        <p:blipFill>
          <a:blip r:embed="rId5"/>
          <a:stretch>
            <a:fillRect/>
          </a:stretch>
        </p:blipFill>
        <p:spPr>
          <a:xfrm>
            <a:off x="10467101" y="5288037"/>
            <a:ext cx="1555011" cy="1569963"/>
          </a:xfrm>
          <a:prstGeom prst="rect">
            <a:avLst/>
          </a:prstGeom>
        </p:spPr>
      </p:pic>
      <p:pic>
        <p:nvPicPr>
          <p:cNvPr id="10" name="Picture 9">
            <a:extLst>
              <a:ext uri="{FF2B5EF4-FFF2-40B4-BE49-F238E27FC236}">
                <a16:creationId xmlns:a16="http://schemas.microsoft.com/office/drawing/2014/main" id="{7D0F15BA-FEED-684C-BE28-FBF25588702F}"/>
              </a:ext>
            </a:extLst>
          </p:cNvPr>
          <p:cNvPicPr>
            <a:picLocks noChangeAspect="1"/>
          </p:cNvPicPr>
          <p:nvPr/>
        </p:nvPicPr>
        <p:blipFill>
          <a:blip r:embed="rId6"/>
          <a:stretch>
            <a:fillRect/>
          </a:stretch>
        </p:blipFill>
        <p:spPr>
          <a:xfrm>
            <a:off x="0" y="4368404"/>
            <a:ext cx="4911685" cy="1923141"/>
          </a:xfrm>
          <a:prstGeom prst="rect">
            <a:avLst/>
          </a:prstGeom>
        </p:spPr>
      </p:pic>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7"/>
          <a:stretch>
            <a:fillRect/>
          </a:stretch>
        </p:blipFill>
        <p:spPr>
          <a:xfrm>
            <a:off x="1598951" y="2638132"/>
            <a:ext cx="1102583" cy="1128224"/>
          </a:xfrm>
          <a:prstGeom prst="rect">
            <a:avLst/>
          </a:prstGeom>
        </p:spPr>
      </p:pic>
      <p:pic>
        <p:nvPicPr>
          <p:cNvPr id="12" name="Picture 11">
            <a:extLst>
              <a:ext uri="{FF2B5EF4-FFF2-40B4-BE49-F238E27FC236}">
                <a16:creationId xmlns:a16="http://schemas.microsoft.com/office/drawing/2014/main" id="{7421B6BC-7E16-B049-9E83-5C974A43EBA9}"/>
              </a:ext>
            </a:extLst>
          </p:cNvPr>
          <p:cNvPicPr>
            <a:picLocks noChangeAspect="1"/>
          </p:cNvPicPr>
          <p:nvPr/>
        </p:nvPicPr>
        <p:blipFill>
          <a:blip r:embed="rId8"/>
          <a:stretch>
            <a:fillRect/>
          </a:stretch>
        </p:blipFill>
        <p:spPr>
          <a:xfrm rot="21269328">
            <a:off x="525625" y="644439"/>
            <a:ext cx="1507067" cy="372533"/>
          </a:xfrm>
          <a:prstGeom prst="rect">
            <a:avLst/>
          </a:prstGeom>
        </p:spPr>
      </p:pic>
      <p:pic>
        <p:nvPicPr>
          <p:cNvPr id="13" name="Picture 12">
            <a:extLst>
              <a:ext uri="{FF2B5EF4-FFF2-40B4-BE49-F238E27FC236}">
                <a16:creationId xmlns:a16="http://schemas.microsoft.com/office/drawing/2014/main" id="{72867FE8-158B-874C-BA6B-40D08ED31835}"/>
              </a:ext>
            </a:extLst>
          </p:cNvPr>
          <p:cNvPicPr>
            <a:picLocks noChangeAspect="1"/>
          </p:cNvPicPr>
          <p:nvPr/>
        </p:nvPicPr>
        <p:blipFill>
          <a:blip r:embed="rId9"/>
          <a:stretch>
            <a:fillRect/>
          </a:stretch>
        </p:blipFill>
        <p:spPr>
          <a:xfrm rot="640678">
            <a:off x="3410817" y="6182332"/>
            <a:ext cx="1253067" cy="389467"/>
          </a:xfrm>
          <a:prstGeom prst="rect">
            <a:avLst/>
          </a:prstGeom>
        </p:spPr>
      </p:pic>
      <p:pic>
        <p:nvPicPr>
          <p:cNvPr id="14" name="Picture 13">
            <a:extLst>
              <a:ext uri="{FF2B5EF4-FFF2-40B4-BE49-F238E27FC236}">
                <a16:creationId xmlns:a16="http://schemas.microsoft.com/office/drawing/2014/main" id="{AF879971-766A-F24F-801B-CB175A38BA60}"/>
              </a:ext>
            </a:extLst>
          </p:cNvPr>
          <p:cNvPicPr>
            <a:picLocks noChangeAspect="1"/>
          </p:cNvPicPr>
          <p:nvPr/>
        </p:nvPicPr>
        <p:blipFill>
          <a:blip r:embed="rId10"/>
          <a:stretch>
            <a:fillRect/>
          </a:stretch>
        </p:blipFill>
        <p:spPr>
          <a:xfrm>
            <a:off x="1222392" y="3704653"/>
            <a:ext cx="1032933" cy="508000"/>
          </a:xfrm>
          <a:prstGeom prst="rect">
            <a:avLst/>
          </a:prstGeom>
        </p:spPr>
      </p:pic>
    </p:spTree>
    <p:extLst>
      <p:ext uri="{BB962C8B-B14F-4D97-AF65-F5344CB8AC3E}">
        <p14:creationId xmlns:p14="http://schemas.microsoft.com/office/powerpoint/2010/main" val="8566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8" y="705102"/>
            <a:ext cx="10493053" cy="79981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3600" b="1" kern="1200" dirty="0">
                <a:solidFill>
                  <a:srgbClr val="00B050"/>
                </a:solidFill>
                <a:ea typeface="Cambria" charset="0"/>
                <a:cs typeface="Cambria" charset="0"/>
                <a:sym typeface="BotonBQ-Bold"/>
              </a:rPr>
              <a:t>Motion 3</a:t>
            </a:r>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457131" y="1994661"/>
            <a:ext cx="10187866" cy="4528932"/>
          </a:xfrm>
          <a:prstGeom prst="rect">
            <a:avLst/>
          </a:prstGeom>
          <a:noFill/>
        </p:spPr>
        <p:txBody>
          <a:bodyPr wrap="square" rtlCol="0">
            <a:spAutoFit/>
          </a:bodyPr>
          <a:lstStyle/>
          <a:p>
            <a:r>
              <a:rPr lang="en-US" sz="3200" b="1" dirty="0">
                <a:solidFill>
                  <a:srgbClr val="254061"/>
                </a:solidFill>
                <a:ea typeface="Calibri" panose="020F0502020204030204" pitchFamily="34" charset="0"/>
                <a:cs typeface="Arial" panose="020B0604020202020204" pitchFamily="34" charset="0"/>
              </a:rPr>
              <a:t>Policy Affected:</a:t>
            </a:r>
            <a:r>
              <a:rPr lang="en-US" sz="3200" dirty="0">
                <a:solidFill>
                  <a:srgbClr val="254061"/>
                </a:solidFill>
                <a:ea typeface="Calibri" panose="020F0502020204030204" pitchFamily="34" charset="0"/>
                <a:cs typeface="Arial" panose="020B0604020202020204" pitchFamily="34" charset="0"/>
              </a:rPr>
              <a:t> Would replace the existing policy that is struck through in Addendum B.</a:t>
            </a:r>
          </a:p>
          <a:p>
            <a:endParaRPr lang="en-US" sz="3200" dirty="0">
              <a:solidFill>
                <a:srgbClr val="254061"/>
              </a:solidFill>
              <a:latin typeface="+mn-lt"/>
              <a:ea typeface="Calibri" panose="020F0502020204030204" pitchFamily="34" charset="0"/>
              <a:cs typeface="Arial" panose="020B0604020202020204" pitchFamily="34" charset="0"/>
            </a:endParaRPr>
          </a:p>
          <a:p>
            <a:r>
              <a:rPr lang="en-US" sz="3200" dirty="0">
                <a:solidFill>
                  <a:srgbClr val="254061"/>
                </a:solidFill>
                <a:latin typeface="+mn-lt"/>
                <a:ea typeface="Calibri" panose="020F0502020204030204" pitchFamily="34" charset="0"/>
                <a:cs typeface="Arial" panose="020B0604020202020204" pitchFamily="34" charset="0"/>
              </a:rPr>
              <a:t>A summary of the proposed changes shown in Addendum B includes:</a:t>
            </a:r>
          </a:p>
          <a:p>
            <a:endParaRPr lang="en-US" sz="3200" dirty="0">
              <a:solidFill>
                <a:srgbClr val="254061"/>
              </a:solidFill>
              <a:latin typeface="+mn-lt"/>
              <a:ea typeface="Calibri" panose="020F0502020204030204" pitchFamily="34" charset="0"/>
              <a:cs typeface="Arial" panose="020B0604020202020204" pitchFamily="34" charset="0"/>
            </a:endParaRPr>
          </a:p>
          <a:p>
            <a:pPr marL="342900" lvl="0" indent="-342900">
              <a:lnSpc>
                <a:spcPct val="107000"/>
              </a:lnSpc>
              <a:buClr>
                <a:srgbClr val="92D050"/>
              </a:buClr>
              <a:buFont typeface="Wingdings" panose="05000000000000000000" pitchFamily="2" charset="2"/>
              <a:buChar char="ü"/>
            </a:pPr>
            <a:r>
              <a:rPr lang="en-US" sz="3000" dirty="0">
                <a:solidFill>
                  <a:srgbClr val="254061"/>
                </a:solidFill>
                <a:latin typeface="+mn-lt"/>
                <a:ea typeface="Calibri" panose="020F0502020204030204" pitchFamily="34" charset="0"/>
                <a:cs typeface="Arial" panose="020B0604020202020204" pitchFamily="34" charset="0"/>
              </a:rPr>
              <a:t>A change to the Inspection Clause to reflect discussions at WSC 2018 and clarify that only the WSC can act for the beneficiary—the NA Fellowship as a whole.</a:t>
            </a:r>
            <a:endParaRPr lang="en-US" sz="30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976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8" y="549827"/>
            <a:ext cx="10493053" cy="79981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3600" b="1" kern="1200" dirty="0">
                <a:solidFill>
                  <a:srgbClr val="00B050"/>
                </a:solidFill>
                <a:ea typeface="Cambria" charset="0"/>
                <a:cs typeface="Cambria" charset="0"/>
                <a:sym typeface="BotonBQ-Bold"/>
              </a:rPr>
              <a:t>Motion 3</a:t>
            </a:r>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19108" y="1228872"/>
            <a:ext cx="10623211" cy="5516984"/>
          </a:xfrm>
          <a:prstGeom prst="rect">
            <a:avLst/>
          </a:prstGeom>
          <a:noFill/>
        </p:spPr>
        <p:txBody>
          <a:bodyPr wrap="square" rtlCol="0">
            <a:noAutofit/>
          </a:bodyPr>
          <a:lstStyle/>
          <a:p>
            <a:pPr marL="342900" lvl="0" indent="-342900">
              <a:lnSpc>
                <a:spcPct val="107000"/>
              </a:lnSpc>
              <a:buClr>
                <a:srgbClr val="92D050"/>
              </a:buClr>
              <a:buFont typeface="Wingdings" panose="05000000000000000000" pitchFamily="2" charset="2"/>
              <a:buChar char="ü"/>
            </a:pPr>
            <a:r>
              <a:rPr lang="en-US" sz="2750" dirty="0">
                <a:solidFill>
                  <a:srgbClr val="254061"/>
                </a:solidFill>
                <a:latin typeface="+mn-lt"/>
                <a:ea typeface="Calibri" panose="020F0502020204030204" pitchFamily="34" charset="0"/>
                <a:cs typeface="Arial" panose="020B0604020202020204" pitchFamily="34" charset="0"/>
              </a:rPr>
              <a:t>Various “housekeeping” edits:</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change to the description of WSC Boards and Committees on page 11 to the World Board.</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Two edits to Section 12: Trustee Reporting Obligation on page 15 to change </a:t>
            </a:r>
            <a:r>
              <a:rPr lang="en-US" sz="2750" i="1" dirty="0">
                <a:solidFill>
                  <a:srgbClr val="254061"/>
                </a:solidFill>
                <a:latin typeface="+mn-lt"/>
                <a:ea typeface="Calibri" panose="020F0502020204030204" pitchFamily="34" charset="0"/>
                <a:cs typeface="Arial" panose="020B0604020202020204" pitchFamily="34" charset="0"/>
              </a:rPr>
              <a:t>calendar year</a:t>
            </a:r>
            <a:r>
              <a:rPr lang="en-US" sz="2750" dirty="0">
                <a:solidFill>
                  <a:srgbClr val="254061"/>
                </a:solidFill>
                <a:latin typeface="+mn-lt"/>
                <a:ea typeface="Calibri" panose="020F0502020204030204" pitchFamily="34" charset="0"/>
                <a:cs typeface="Arial" panose="020B0604020202020204" pitchFamily="34" charset="0"/>
              </a:rPr>
              <a:t> to </a:t>
            </a:r>
            <a:r>
              <a:rPr lang="en-US" sz="2750" i="1" dirty="0">
                <a:solidFill>
                  <a:srgbClr val="254061"/>
                </a:solidFill>
                <a:latin typeface="+mn-lt"/>
                <a:ea typeface="Calibri" panose="020F0502020204030204" pitchFamily="34" charset="0"/>
                <a:cs typeface="Arial" panose="020B0604020202020204" pitchFamily="34" charset="0"/>
              </a:rPr>
              <a:t>fiscal year</a:t>
            </a:r>
            <a:r>
              <a:rPr lang="en-US" sz="2750" dirty="0">
                <a:solidFill>
                  <a:srgbClr val="254061"/>
                </a:solidFill>
                <a:latin typeface="+mn-lt"/>
                <a:ea typeface="Calibri" panose="020F0502020204030204" pitchFamily="34" charset="0"/>
                <a:cs typeface="Arial" panose="020B0604020202020204" pitchFamily="34" charset="0"/>
              </a:rPr>
              <a:t> and to add independent to the description of the annual audit. </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Changing </a:t>
            </a:r>
            <a:r>
              <a:rPr lang="en-US" sz="2750" i="1" dirty="0">
                <a:solidFill>
                  <a:srgbClr val="254061"/>
                </a:solidFill>
                <a:latin typeface="+mn-lt"/>
                <a:ea typeface="Calibri" panose="020F0502020204030204" pitchFamily="34" charset="0"/>
                <a:cs typeface="Arial" panose="020B0604020202020204" pitchFamily="34" charset="0"/>
              </a:rPr>
              <a:t>representatives</a:t>
            </a:r>
            <a:r>
              <a:rPr lang="en-US" sz="2750" dirty="0">
                <a:solidFill>
                  <a:srgbClr val="254061"/>
                </a:solidFill>
                <a:latin typeface="+mn-lt"/>
                <a:ea typeface="Calibri" panose="020F0502020204030204" pitchFamily="34" charset="0"/>
                <a:cs typeface="Arial" panose="020B0604020202020204" pitchFamily="34" charset="0"/>
              </a:rPr>
              <a:t> to </a:t>
            </a:r>
            <a:r>
              <a:rPr lang="en-US" sz="2750" i="1" dirty="0">
                <a:solidFill>
                  <a:srgbClr val="254061"/>
                </a:solidFill>
                <a:latin typeface="+mn-lt"/>
                <a:ea typeface="Calibri" panose="020F0502020204030204" pitchFamily="34" charset="0"/>
                <a:cs typeface="Arial" panose="020B0604020202020204" pitchFamily="34" charset="0"/>
              </a:rPr>
              <a:t>delegates</a:t>
            </a:r>
            <a:r>
              <a:rPr lang="en-US" sz="2750" dirty="0">
                <a:solidFill>
                  <a:srgbClr val="254061"/>
                </a:solidFill>
                <a:latin typeface="+mn-lt"/>
                <a:ea typeface="Calibri" panose="020F0502020204030204" pitchFamily="34" charset="0"/>
                <a:cs typeface="Arial" panose="020B0604020202020204" pitchFamily="34" charset="0"/>
              </a:rPr>
              <a:t> on page 24 of the Reader’s Notes.</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straight copyedit by adding the word </a:t>
            </a:r>
            <a:r>
              <a:rPr lang="en-US" sz="2750" i="1" dirty="0">
                <a:solidFill>
                  <a:srgbClr val="254061"/>
                </a:solidFill>
                <a:latin typeface="+mn-lt"/>
                <a:ea typeface="Calibri" panose="020F0502020204030204" pitchFamily="34" charset="0"/>
                <a:cs typeface="Arial" panose="020B0604020202020204" pitchFamily="34" charset="0"/>
              </a:rPr>
              <a:t>the</a:t>
            </a:r>
            <a:r>
              <a:rPr lang="en-US" sz="2750" dirty="0">
                <a:solidFill>
                  <a:srgbClr val="254061"/>
                </a:solidFill>
                <a:latin typeface="+mn-lt"/>
                <a:ea typeface="Calibri" panose="020F0502020204030204" pitchFamily="34" charset="0"/>
                <a:cs typeface="Arial" panose="020B0604020202020204" pitchFamily="34" charset="0"/>
              </a:rPr>
              <a:t> on the same page and other edits on pages 15 and 31.</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spcAft>
                <a:spcPts val="800"/>
              </a:spcAft>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change to the way the Inspection Clause is described on page 37 of the Reader’s Notes.</a:t>
            </a:r>
            <a:endParaRPr lang="en-US" sz="2750" dirty="0">
              <a:latin typeface="+mn-lt"/>
              <a:ea typeface="Calibri" panose="020F050202020403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273660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12" name="Google Shape;118;p14"/>
          <p:cNvSpPr txBox="1">
            <a:spLocks/>
          </p:cNvSpPr>
          <p:nvPr/>
        </p:nvSpPr>
        <p:spPr>
          <a:xfrm>
            <a:off x="398585" y="0"/>
            <a:ext cx="7068400"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solidFill>
                  <a:schemeClr val="accent1">
                    <a:lumMod val="50000"/>
                  </a:schemeClr>
                </a:solidFill>
              </a:rPr>
              <a:t>Inspiration for these motions</a:t>
            </a:r>
          </a:p>
        </p:txBody>
      </p:sp>
      <p:sp>
        <p:nvSpPr>
          <p:cNvPr id="10" name="Google Shape;122;p14"/>
          <p:cNvSpPr txBox="1">
            <a:spLocks/>
          </p:cNvSpPr>
          <p:nvPr/>
        </p:nvSpPr>
        <p:spPr>
          <a:xfrm>
            <a:off x="131884" y="1084700"/>
            <a:ext cx="10937631" cy="545677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Inspection request revealed a need to update the </a:t>
            </a:r>
            <a:r>
              <a:rPr lang="en-US" sz="2600" i="1" dirty="0">
                <a:solidFill>
                  <a:srgbClr val="254061"/>
                </a:solidFill>
                <a:latin typeface="Arial" panose="020B0604020202020204" pitchFamily="34" charset="0"/>
                <a:ea typeface="Calibri" panose="020F0502020204030204" pitchFamily="34" charset="0"/>
                <a:cs typeface="Arial" panose="020B0604020202020204" pitchFamily="34" charset="0"/>
              </a:rPr>
              <a:t>FIPT</a:t>
            </a:r>
            <a:endParaRPr lang="en-US" sz="26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Possible revisions to the Inspection Clause presented &amp; discussed: </a:t>
            </a:r>
            <a:endParaRPr lang="en-US" sz="2600" b="1" dirty="0">
              <a:solidFill>
                <a:srgbClr val="254061"/>
              </a:solidFill>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1200"/>
              </a:spcAft>
              <a:buClr>
                <a:srgbClr val="00B050"/>
              </a:buClr>
            </a:pPr>
            <a:r>
              <a:rPr lang="en-US" sz="2600" b="1"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254061"/>
                </a:solidFill>
                <a:latin typeface="Arial" panose="020B0604020202020204" pitchFamily="34" charset="0"/>
                <a:ea typeface="Calibri" panose="020F0502020204030204" pitchFamily="34" charset="0"/>
                <a:cs typeface="Arial" panose="020B0604020202020204" pitchFamily="34" charset="0"/>
              </a:rPr>
              <a:t>ARTICLE V, SECTION 3: INSPECTION OF TRUSTEE ACTIVITIES</a:t>
            </a:r>
            <a:endParaRPr lang="en-US" sz="2400" dirty="0">
              <a:latin typeface="Arial" panose="020B0604020202020204" pitchFamily="34" charset="0"/>
              <a:ea typeface="Calibri" panose="020F0502020204030204" pitchFamily="34" charset="0"/>
              <a:cs typeface="Arial" panose="020B0604020202020204" pitchFamily="34" charset="0"/>
            </a:endParaRPr>
          </a:p>
          <a:p>
            <a:pPr marL="546100" marR="338455">
              <a:lnSpc>
                <a:spcPct val="107000"/>
              </a:lnSpc>
              <a:spcBef>
                <a:spcPts val="600"/>
              </a:spcBef>
              <a:spcAft>
                <a:spcPts val="1200"/>
              </a:spcAft>
              <a:buClr>
                <a:srgbClr val="00B050"/>
              </a:buClr>
            </a:pPr>
            <a:r>
              <a:rPr lang="en-US" sz="2400" b="1" dirty="0">
                <a:solidFill>
                  <a:srgbClr val="254061"/>
                </a:solidFill>
                <a:latin typeface="Arial" panose="020B0604020202020204" pitchFamily="34" charset="0"/>
                <a:ea typeface="Calibri" panose="020F0502020204030204" pitchFamily="34" charset="0"/>
                <a:cs typeface="Arial" panose="020B0604020202020204" pitchFamily="34" charset="0"/>
              </a:rPr>
              <a:t>	Conditions of inspection</a:t>
            </a:r>
            <a:endParaRPr lang="en-US" sz="2400" dirty="0">
              <a:latin typeface="Arial" panose="020B0604020202020204" pitchFamily="34" charset="0"/>
              <a:ea typeface="Calibri" panose="020F0502020204030204" pitchFamily="34" charset="0"/>
              <a:cs typeface="Arial" panose="020B0604020202020204" pitchFamily="34" charset="0"/>
            </a:endParaRPr>
          </a:p>
          <a:p>
            <a:pPr marL="546100" marR="338455">
              <a:lnSpc>
                <a:spcPct val="107000"/>
              </a:lnSpc>
              <a:spcAft>
                <a:spcPts val="1200"/>
              </a:spcAft>
              <a:buClr>
                <a:srgbClr val="00B050"/>
              </a:buClr>
            </a:pP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	Any</a:t>
            </a:r>
            <a:r>
              <a:rPr lang="en-US" sz="2400" strike="sngStrike" spc="-6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regional</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service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committee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or</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equivalent</a:t>
            </a:r>
            <a:r>
              <a:rPr lang="en-US" sz="2400" strike="sngStrike" spc="-6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service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body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The</a:t>
            </a:r>
            <a:r>
              <a:rPr lang="en-US" sz="2400" u="sng" spc="-55"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World</a:t>
            </a:r>
            <a:r>
              <a:rPr lang="en-US" sz="2400" u="sng" spc="-55"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Service</a:t>
            </a:r>
            <a:r>
              <a:rPr lang="en-US" sz="2400" u="sng" spc="-60"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Conference</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may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inspect</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records</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and</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operations</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Trust</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on</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behalf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Beneficiary,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providing</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the following conditions 	are met</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if it so chooses. The details of such an inspection would</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be 	decided by the</a:t>
            </a:r>
            <a:r>
              <a:rPr lang="en-US" sz="2400" u="sng" spc="-10"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WSC.</a:t>
            </a:r>
            <a:endParaRPr lang="en-US" sz="24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80+% of Conference participants agreed that some changes were needed</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376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572263" y="1736300"/>
            <a:ext cx="2990326" cy="3065085"/>
          </a:xfrm>
          <a:prstGeom prst="rect">
            <a:avLst/>
          </a:prstGeom>
        </p:spPr>
      </p:pic>
      <p:sp>
        <p:nvSpPr>
          <p:cNvPr id="4" name="TextBox 3">
            <a:extLst>
              <a:ext uri="{FF2B5EF4-FFF2-40B4-BE49-F238E27FC236}">
                <a16:creationId xmlns:a16="http://schemas.microsoft.com/office/drawing/2014/main" id="{8380FEA5-2FF7-4D4D-8AAD-7ABFFF36FC1C}"/>
              </a:ext>
            </a:extLst>
          </p:cNvPr>
          <p:cNvSpPr txBox="1"/>
          <p:nvPr/>
        </p:nvSpPr>
        <p:spPr>
          <a:xfrm rot="20860246">
            <a:off x="428618" y="2409933"/>
            <a:ext cx="2927661" cy="1661993"/>
          </a:xfrm>
          <a:prstGeom prst="rect">
            <a:avLst/>
          </a:prstGeom>
          <a:noFill/>
        </p:spPr>
        <p:txBody>
          <a:bodyPr wrap="square" rtlCol="0">
            <a:spAutoFit/>
          </a:bodyPr>
          <a:lstStyle/>
          <a:p>
            <a:pPr algn="ctr"/>
            <a:r>
              <a:rPr lang="en-US" sz="3400" b="1" dirty="0">
                <a:solidFill>
                  <a:srgbClr val="002060"/>
                </a:solidFill>
                <a:latin typeface="Lucida Handwriting" panose="03010101010101010101" pitchFamily="66" charset="77"/>
              </a:rPr>
              <a:t>Pause</a:t>
            </a:r>
          </a:p>
          <a:p>
            <a:pPr algn="ctr"/>
            <a:r>
              <a:rPr lang="en-US" sz="3400" b="1" dirty="0">
                <a:solidFill>
                  <a:srgbClr val="002060"/>
                </a:solidFill>
                <a:latin typeface="Lucida Handwriting" panose="03010101010101010101" pitchFamily="66" charset="77"/>
              </a:rPr>
              <a:t>for discussion</a:t>
            </a:r>
          </a:p>
        </p:txBody>
      </p:sp>
      <p:pic>
        <p:nvPicPr>
          <p:cNvPr id="5" name="Picture 4">
            <a:extLst>
              <a:ext uri="{FF2B5EF4-FFF2-40B4-BE49-F238E27FC236}">
                <a16:creationId xmlns:a16="http://schemas.microsoft.com/office/drawing/2014/main" id="{0437EAF9-3FD2-8748-9075-C08E466FF231}"/>
              </a:ext>
            </a:extLst>
          </p:cNvPr>
          <p:cNvPicPr>
            <a:picLocks noChangeAspect="1"/>
          </p:cNvPicPr>
          <p:nvPr/>
        </p:nvPicPr>
        <p:blipFill>
          <a:blip r:embed="rId4"/>
          <a:stretch>
            <a:fillRect/>
          </a:stretch>
        </p:blipFill>
        <p:spPr>
          <a:xfrm>
            <a:off x="1339293" y="1553881"/>
            <a:ext cx="728133" cy="745067"/>
          </a:xfrm>
          <a:prstGeom prst="rect">
            <a:avLst/>
          </a:prstGeom>
        </p:spPr>
      </p:pic>
      <p:sp>
        <p:nvSpPr>
          <p:cNvPr id="6"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kern="1200" dirty="0">
                <a:solidFill>
                  <a:schemeClr val="bg1"/>
                </a:solidFill>
                <a:effectLst>
                  <a:outerShdw blurRad="50800" dist="38100" dir="5400000" algn="t" rotWithShape="0">
                    <a:prstClr val="black">
                      <a:alpha val="40000"/>
                    </a:prstClr>
                  </a:outerShdw>
                </a:effectLst>
                <a:ea typeface="Cambria" charset="0"/>
                <a:cs typeface="Cambria" charset="0"/>
                <a:sym typeface="BotonBQ-Bold"/>
              </a:rPr>
              <a:t>Motion 3</a:t>
            </a:r>
            <a:r>
              <a:rPr lang="en-US" sz="3200" b="1" dirty="0">
                <a:solidFill>
                  <a:schemeClr val="bg1"/>
                </a:solidFill>
                <a:effectLst>
                  <a:outerShdw blurRad="50800" dist="38100" dir="5400000" algn="t" rotWithShape="0">
                    <a:prstClr val="black">
                      <a:alpha val="40000"/>
                    </a:prstClr>
                  </a:outerShdw>
                </a:effectLst>
                <a:ea typeface="Cambria" charset="0"/>
                <a:cs typeface="Cambria" charset="0"/>
                <a:sym typeface="BotonBQ-Bold"/>
              </a:rPr>
              <a:t>: </a:t>
            </a:r>
            <a:r>
              <a:rPr lang="en-US" sz="3200" dirty="0"/>
              <a:t>To approve the revisions to the FIPT Operational Rules contained in Addendum B.</a:t>
            </a:r>
          </a:p>
        </p:txBody>
      </p:sp>
      <p:sp>
        <p:nvSpPr>
          <p:cNvPr id="7" name="TextBox 6">
            <a:extLst>
              <a:ext uri="{FF2B5EF4-FFF2-40B4-BE49-F238E27FC236}">
                <a16:creationId xmlns:a16="http://schemas.microsoft.com/office/drawing/2014/main" id="{773280BE-155A-5543-BB80-EE7A4BFC29F3}"/>
              </a:ext>
            </a:extLst>
          </p:cNvPr>
          <p:cNvSpPr txBox="1"/>
          <p:nvPr/>
        </p:nvSpPr>
        <p:spPr>
          <a:xfrm>
            <a:off x="4402333" y="3048936"/>
            <a:ext cx="6409829" cy="2246769"/>
          </a:xfrm>
          <a:prstGeom prst="rect">
            <a:avLst/>
          </a:prstGeom>
          <a:noFill/>
        </p:spPr>
        <p:txBody>
          <a:bodyPr wrap="square" rtlCol="0">
            <a:spAutoFit/>
          </a:bodyPr>
          <a:lstStyle/>
          <a:p>
            <a:pPr>
              <a:spcBef>
                <a:spcPts val="1200"/>
              </a:spcBef>
            </a:pPr>
            <a:r>
              <a:rPr lang="en-US" sz="2800" b="1" dirty="0">
                <a:solidFill>
                  <a:schemeClr val="bg1"/>
                </a:solidFill>
                <a:effectLst>
                  <a:outerShdw blurRad="50800" dist="38100" dir="5400000" algn="t" rotWithShape="0">
                    <a:prstClr val="black">
                      <a:alpha val="40000"/>
                    </a:prstClr>
                  </a:outerShdw>
                </a:effectLst>
              </a:rPr>
              <a:t>Intent:</a:t>
            </a:r>
            <a:r>
              <a:rPr lang="en-US" sz="2800" dirty="0">
                <a:effectLst>
                  <a:outerShdw blurRad="50800" dist="38100" dir="5400000" algn="t" rotWithShape="0">
                    <a:prstClr val="black">
                      <a:alpha val="40000"/>
                    </a:prstClr>
                  </a:outerShdw>
                </a:effectLst>
              </a:rPr>
              <a:t> </a:t>
            </a:r>
            <a:r>
              <a:rPr lang="en-US" sz="2800" dirty="0"/>
              <a:t>To revise the Operational Rules to reflect discussions at WSC 2018 about the Inspection of Trustee Activities and to reflect current practices, terms, and language.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lang="en-US" sz="3600" b="1" kern="1200" dirty="0">
                <a:solidFill>
                  <a:srgbClr val="00B050"/>
                </a:solidFill>
                <a:latin typeface="+mn-lt"/>
                <a:ea typeface="Cambria" charset="0"/>
                <a:cs typeface="Cambria" charset="0"/>
                <a:sym typeface="BotonBQ-Bold"/>
              </a:rPr>
              <a:t>4</a:t>
            </a:r>
            <a:r>
              <a:rPr sz="3600" b="1" dirty="0">
                <a:solidFill>
                  <a:srgbClr val="00B050"/>
                </a:solidFill>
                <a:latin typeface="+mn-lt"/>
                <a:ea typeface="Cambria" charset="0"/>
                <a:cs typeface="Cambria" charset="0"/>
                <a:sym typeface="BotonBQ-Bold"/>
              </a:rPr>
              <a:t>:</a:t>
            </a:r>
            <a:r>
              <a:rPr lang="en-US"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revisions to NA Intellectual Property Bulletin #1 contained in Addendum C.</a:t>
            </a:r>
          </a:p>
        </p:txBody>
      </p:sp>
      <p:sp>
        <p:nvSpPr>
          <p:cNvPr id="3" name="TextBox 2">
            <a:extLst>
              <a:ext uri="{FF2B5EF4-FFF2-40B4-BE49-F238E27FC236}">
                <a16:creationId xmlns:a16="http://schemas.microsoft.com/office/drawing/2014/main" id="{DD287D72-C788-5B47-A51F-1028A0A1D621}"/>
              </a:ext>
            </a:extLst>
          </p:cNvPr>
          <p:cNvSpPr txBox="1"/>
          <p:nvPr/>
        </p:nvSpPr>
        <p:spPr>
          <a:xfrm>
            <a:off x="988541" y="2706128"/>
            <a:ext cx="9700054" cy="1569660"/>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revise this bulletin so that it provides more direct and clear guidance, and so that it reflects current practices, terms, and language.</a:t>
            </a:r>
          </a:p>
        </p:txBody>
      </p:sp>
    </p:spTree>
    <p:extLst>
      <p:ext uri="{BB962C8B-B14F-4D97-AF65-F5344CB8AC3E}">
        <p14:creationId xmlns:p14="http://schemas.microsoft.com/office/powerpoint/2010/main" val="429021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79981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3200" b="1" kern="1200" dirty="0">
                <a:solidFill>
                  <a:srgbClr val="00B050"/>
                </a:solidFill>
                <a:ea typeface="Cambria" charset="0"/>
                <a:cs typeface="Cambria" charset="0"/>
                <a:sym typeface="BotonBQ-Bold"/>
              </a:rPr>
              <a:t>Motion 4</a:t>
            </a:r>
            <a:endParaRPr lang="en-US" sz="32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02937" y="1287296"/>
            <a:ext cx="10623211" cy="5121402"/>
          </a:xfrm>
          <a:prstGeom prst="rect">
            <a:avLst/>
          </a:prstGeom>
          <a:noFill/>
        </p:spPr>
        <p:txBody>
          <a:bodyPr wrap="square" rtlCol="0">
            <a:spAutoFit/>
          </a:bodyPr>
          <a:lstStyle/>
          <a:p>
            <a:pPr>
              <a:spcAft>
                <a:spcPts val="600"/>
              </a:spcAft>
            </a:pPr>
            <a:r>
              <a:rPr lang="en-US" sz="2400" dirty="0">
                <a:solidFill>
                  <a:srgbClr val="254061"/>
                </a:solidFill>
                <a:latin typeface="Calibri" panose="020F0502020204030204" pitchFamily="34" charset="0"/>
                <a:ea typeface="Calibri" panose="020F0502020204030204" pitchFamily="34" charset="0"/>
                <a:cs typeface="Arial" panose="020B0604020202020204" pitchFamily="34" charset="0"/>
              </a:rPr>
              <a:t>Policy Affected:  Would replace the existing policy in Addendum E.</a:t>
            </a:r>
          </a:p>
          <a:p>
            <a:pPr>
              <a:spcAft>
                <a:spcPts val="600"/>
              </a:spcAft>
            </a:pPr>
            <a:r>
              <a:rPr lang="en-US" sz="2400" dirty="0">
                <a:solidFill>
                  <a:srgbClr val="254061"/>
                </a:solidFill>
                <a:latin typeface="Calibri" panose="020F0502020204030204" pitchFamily="34" charset="0"/>
                <a:ea typeface="Calibri" panose="020F0502020204030204" pitchFamily="34" charset="0"/>
                <a:cs typeface="Arial" panose="020B0604020202020204" pitchFamily="34" charset="0"/>
              </a:rPr>
              <a:t>A summary of the proposed changes to Intellectual Property Bulletin #1 includes:</a:t>
            </a: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Permission would be required to reprint book-length pieces.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Current policy that was not clearly expressed in the bulletin has been added to the text. Groups are only allowed to reproduce currently approved versions of recovery literature, as that is all that NAWS is authorized to publish and distribute, and this permission does not include electronic or online formats.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The introduction has been rewritten and the section on copyright has been moved ahead of the section on trademarks.</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Some copyediting changes are suggested, such as using the term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policy</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throughout the document, rather than a mix of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policy</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and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guidelines</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a:spcAft>
                <a:spcPts val="600"/>
              </a:spcAft>
            </a:pPr>
            <a:endParaRPr lang="en-US" sz="2200" dirty="0"/>
          </a:p>
        </p:txBody>
      </p:sp>
    </p:spTree>
    <p:extLst>
      <p:ext uri="{BB962C8B-B14F-4D97-AF65-F5344CB8AC3E}">
        <p14:creationId xmlns:p14="http://schemas.microsoft.com/office/powerpoint/2010/main" val="545819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rot="21392632">
            <a:off x="434240" y="1432176"/>
            <a:ext cx="2990326" cy="3065085"/>
          </a:xfrm>
          <a:prstGeom prst="rect">
            <a:avLst/>
          </a:prstGeom>
        </p:spPr>
      </p:pic>
      <p:sp>
        <p:nvSpPr>
          <p:cNvPr id="4" name="TextBox 3">
            <a:extLst>
              <a:ext uri="{FF2B5EF4-FFF2-40B4-BE49-F238E27FC236}">
                <a16:creationId xmlns:a16="http://schemas.microsoft.com/office/drawing/2014/main" id="{8380FEA5-2FF7-4D4D-8AAD-7ABFFF36FC1C}"/>
              </a:ext>
            </a:extLst>
          </p:cNvPr>
          <p:cNvSpPr txBox="1"/>
          <p:nvPr/>
        </p:nvSpPr>
        <p:spPr>
          <a:xfrm rot="20652878">
            <a:off x="290595" y="2105809"/>
            <a:ext cx="2927661" cy="1661993"/>
          </a:xfrm>
          <a:prstGeom prst="rect">
            <a:avLst/>
          </a:prstGeom>
          <a:noFill/>
        </p:spPr>
        <p:txBody>
          <a:bodyPr wrap="square" rtlCol="0">
            <a:spAutoFit/>
          </a:bodyPr>
          <a:lstStyle/>
          <a:p>
            <a:pPr algn="ctr"/>
            <a:r>
              <a:rPr lang="en-US" sz="3400" b="1" dirty="0">
                <a:solidFill>
                  <a:srgbClr val="002060"/>
                </a:solidFill>
                <a:latin typeface="Lucida Handwriting" panose="03010101010101010101" pitchFamily="66" charset="77"/>
              </a:rPr>
              <a:t>Pause</a:t>
            </a:r>
          </a:p>
          <a:p>
            <a:pPr algn="ctr"/>
            <a:r>
              <a:rPr lang="en-US" sz="3400" b="1" dirty="0">
                <a:solidFill>
                  <a:srgbClr val="002060"/>
                </a:solidFill>
                <a:latin typeface="Lucida Handwriting" panose="03010101010101010101" pitchFamily="66" charset="77"/>
              </a:rPr>
              <a:t>for discussion</a:t>
            </a:r>
          </a:p>
        </p:txBody>
      </p:sp>
      <p:pic>
        <p:nvPicPr>
          <p:cNvPr id="5" name="Picture 4">
            <a:extLst>
              <a:ext uri="{FF2B5EF4-FFF2-40B4-BE49-F238E27FC236}">
                <a16:creationId xmlns:a16="http://schemas.microsoft.com/office/drawing/2014/main" id="{0437EAF9-3FD2-8748-9075-C08E466FF231}"/>
              </a:ext>
            </a:extLst>
          </p:cNvPr>
          <p:cNvPicPr>
            <a:picLocks noChangeAspect="1"/>
          </p:cNvPicPr>
          <p:nvPr/>
        </p:nvPicPr>
        <p:blipFill>
          <a:blip r:embed="rId4"/>
          <a:stretch>
            <a:fillRect/>
          </a:stretch>
        </p:blipFill>
        <p:spPr>
          <a:xfrm rot="21392632">
            <a:off x="1179474" y="1169348"/>
            <a:ext cx="728133" cy="745067"/>
          </a:xfrm>
          <a:prstGeom prst="rect">
            <a:avLst/>
          </a:prstGeom>
        </p:spPr>
      </p:pic>
      <p:sp>
        <p:nvSpPr>
          <p:cNvPr id="6"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kern="1200" dirty="0">
                <a:solidFill>
                  <a:schemeClr val="bg1"/>
                </a:solidFill>
                <a:effectLst>
                  <a:outerShdw blurRad="50800" dist="38100" dir="5400000" algn="t" rotWithShape="0">
                    <a:prstClr val="black">
                      <a:alpha val="40000"/>
                    </a:prstClr>
                  </a:outerShdw>
                </a:effectLst>
                <a:ea typeface="Cambria" charset="0"/>
                <a:cs typeface="Cambria" charset="0"/>
                <a:sym typeface="BotonBQ-Bold"/>
              </a:rPr>
              <a:t>Motion 4</a:t>
            </a:r>
            <a:r>
              <a:rPr lang="en-US" sz="3200" b="1" dirty="0">
                <a:solidFill>
                  <a:schemeClr val="bg1"/>
                </a:solidFill>
                <a:effectLst>
                  <a:outerShdw blurRad="50800" dist="38100" dir="5400000" algn="t" rotWithShape="0">
                    <a:prstClr val="black">
                      <a:alpha val="40000"/>
                    </a:prstClr>
                  </a:outerShdw>
                </a:effectLst>
                <a:ea typeface="Cambria" charset="0"/>
                <a:cs typeface="Cambria" charset="0"/>
                <a:sym typeface="BotonBQ-Bold"/>
              </a:rPr>
              <a:t>: </a:t>
            </a:r>
            <a:r>
              <a:rPr lang="en-US" sz="3200" dirty="0">
                <a:solidFill>
                  <a:schemeClr val="tx1"/>
                </a:solidFill>
              </a:rPr>
              <a:t>To approve the revisions to NA Intellectual Property Bulletin #1 contained in Addendum C.</a:t>
            </a:r>
          </a:p>
        </p:txBody>
      </p:sp>
      <p:sp>
        <p:nvSpPr>
          <p:cNvPr id="7" name="TextBox 6">
            <a:extLst>
              <a:ext uri="{FF2B5EF4-FFF2-40B4-BE49-F238E27FC236}">
                <a16:creationId xmlns:a16="http://schemas.microsoft.com/office/drawing/2014/main" id="{773280BE-155A-5543-BB80-EE7A4BFC29F3}"/>
              </a:ext>
            </a:extLst>
          </p:cNvPr>
          <p:cNvSpPr txBox="1"/>
          <p:nvPr/>
        </p:nvSpPr>
        <p:spPr>
          <a:xfrm>
            <a:off x="4402333" y="3048936"/>
            <a:ext cx="6409829" cy="1815882"/>
          </a:xfrm>
          <a:prstGeom prst="rect">
            <a:avLst/>
          </a:prstGeom>
          <a:noFill/>
        </p:spPr>
        <p:txBody>
          <a:bodyPr wrap="square" rtlCol="0">
            <a:spAutoFit/>
          </a:bodyPr>
          <a:lstStyle/>
          <a:p>
            <a:pPr>
              <a:spcBef>
                <a:spcPts val="1200"/>
              </a:spcBef>
            </a:pPr>
            <a:r>
              <a:rPr lang="en-US" sz="2800" b="1" dirty="0">
                <a:solidFill>
                  <a:schemeClr val="bg1"/>
                </a:solidFill>
                <a:effectLst>
                  <a:outerShdw blurRad="50800" dist="38100" dir="5400000" algn="t" rotWithShape="0">
                    <a:prstClr val="black">
                      <a:alpha val="40000"/>
                    </a:prstClr>
                  </a:outerShdw>
                </a:effectLst>
              </a:rPr>
              <a:t>Intent:</a:t>
            </a:r>
            <a:r>
              <a:rPr lang="en-US" sz="2800" dirty="0">
                <a:effectLst>
                  <a:outerShdw blurRad="50800" dist="38100" dir="5400000" algn="t" rotWithShape="0">
                    <a:prstClr val="black">
                      <a:alpha val="40000"/>
                    </a:prstClr>
                  </a:outerShdw>
                </a:effectLst>
              </a:rPr>
              <a:t> </a:t>
            </a:r>
            <a:r>
              <a:rPr lang="en-US" sz="2800" dirty="0">
                <a:solidFill>
                  <a:schemeClr val="tx1"/>
                </a:solidFill>
              </a:rPr>
              <a:t>To revise this bulletin so that it provides more direct and clear guidance, and so that it reflects current practices, terms, and language.</a:t>
            </a:r>
          </a:p>
        </p:txBody>
      </p:sp>
    </p:spTree>
    <p:extLst>
      <p:ext uri="{BB962C8B-B14F-4D97-AF65-F5344CB8AC3E}">
        <p14:creationId xmlns:p14="http://schemas.microsoft.com/office/powerpoint/2010/main" val="415445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kumimoji="0" lang="en-US"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5</a:t>
            </a:r>
            <a:r>
              <a:rPr sz="3600" b="1" dirty="0">
                <a:solidFill>
                  <a:srgbClr val="00B050"/>
                </a:solidFill>
                <a:latin typeface="+mn-lt"/>
                <a:ea typeface="Cambria" charset="0"/>
                <a:cs typeface="Cambria" charset="0"/>
                <a:sym typeface="BotonBQ-Bold"/>
              </a:rPr>
              <a:t>:</a:t>
            </a:r>
            <a:r>
              <a:rPr lang="en-US"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initiation of the established process to revise the </a:t>
            </a:r>
            <a:r>
              <a:rPr lang="en-US" sz="3600" i="1" dirty="0">
                <a:solidFill>
                  <a:schemeClr val="accent1">
                    <a:lumMod val="50000"/>
                  </a:schemeClr>
                </a:solidFill>
              </a:rPr>
              <a:t>Fellowship Intellectual Property Trust</a:t>
            </a:r>
            <a:r>
              <a:rPr lang="en-US" sz="3600" dirty="0">
                <a:solidFill>
                  <a:schemeClr val="accent1">
                    <a:lumMod val="50000"/>
                  </a:schemeClr>
                </a:solidFill>
              </a:rPr>
              <a:t> in the 2020–2022 Conference cycle.</a:t>
            </a:r>
          </a:p>
          <a:p>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870569" y="3398625"/>
            <a:ext cx="9700054" cy="1569660"/>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initiate a process to update the </a:t>
            </a:r>
            <a:r>
              <a:rPr lang="en-US" sz="3200" i="1" dirty="0">
                <a:solidFill>
                  <a:schemeClr val="accent1">
                    <a:lumMod val="50000"/>
                  </a:schemeClr>
                </a:solidFill>
              </a:rPr>
              <a:t>Fellowship Intellectual Property Trust </a:t>
            </a:r>
            <a:r>
              <a:rPr lang="en-US" sz="3200" dirty="0">
                <a:solidFill>
                  <a:schemeClr val="accent1">
                    <a:lumMod val="50000"/>
                  </a:schemeClr>
                </a:solidFill>
              </a:rPr>
              <a:t>to include zonal delegates who are seated at the WSC. </a:t>
            </a:r>
          </a:p>
        </p:txBody>
      </p:sp>
    </p:spTree>
    <p:extLst>
      <p:ext uri="{BB962C8B-B14F-4D97-AF65-F5344CB8AC3E}">
        <p14:creationId xmlns:p14="http://schemas.microsoft.com/office/powerpoint/2010/main" val="191662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508907"/>
            <a:ext cx="10493053" cy="799815"/>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2800" b="1" kern="1200" dirty="0">
                <a:solidFill>
                  <a:srgbClr val="00B050"/>
                </a:solidFill>
                <a:ea typeface="Cambria" charset="0"/>
                <a:cs typeface="Cambria" charset="0"/>
                <a:sym typeface="BotonBQ-Bold"/>
              </a:rPr>
              <a:t>Motion 5</a:t>
            </a:r>
            <a:endParaRPr lang="en-US" sz="28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19108" y="908814"/>
            <a:ext cx="10623211" cy="5750778"/>
          </a:xfrm>
          <a:prstGeom prst="rect">
            <a:avLst/>
          </a:prstGeom>
          <a:noFill/>
        </p:spPr>
        <p:txBody>
          <a:bodyPr wrap="square" rtlCol="0">
            <a:noAutofit/>
          </a:bodyPr>
          <a:lstStyle/>
          <a:p>
            <a:pPr>
              <a:lnSpc>
                <a:spcPct val="102000"/>
              </a:lnSpc>
            </a:pPr>
            <a:r>
              <a:rPr lang="en-US" sz="2200" b="1" dirty="0">
                <a:solidFill>
                  <a:srgbClr val="254061"/>
                </a:solidFill>
                <a:latin typeface="+mn-lt"/>
                <a:ea typeface="Calibri" panose="020F0502020204030204" pitchFamily="34" charset="0"/>
                <a:cs typeface="Times New Roman" panose="02020603050405020304" pitchFamily="18" charset="0"/>
              </a:rPr>
              <a:t>Policy Affected: </a:t>
            </a:r>
            <a:r>
              <a:rPr lang="en-US" sz="2200" dirty="0">
                <a:solidFill>
                  <a:srgbClr val="254061"/>
                </a:solidFill>
                <a:latin typeface="+mn-lt"/>
                <a:ea typeface="Calibri" panose="020F0502020204030204" pitchFamily="34" charset="0"/>
                <a:cs typeface="Times New Roman" panose="02020603050405020304" pitchFamily="18" charset="0"/>
              </a:rPr>
              <a:t>This does not affect any policy at this time but seeks to start the process already specified in the </a:t>
            </a:r>
            <a:r>
              <a:rPr lang="en-US" sz="2200" i="1" dirty="0">
                <a:solidFill>
                  <a:srgbClr val="254061"/>
                </a:solidFill>
                <a:latin typeface="+mn-lt"/>
                <a:ea typeface="Calibri" panose="020F0502020204030204" pitchFamily="34" charset="0"/>
                <a:cs typeface="Times New Roman" panose="02020603050405020304" pitchFamily="18" charset="0"/>
              </a:rPr>
              <a:t>FIPT</a:t>
            </a:r>
            <a:r>
              <a:rPr lang="en-US" sz="2200" dirty="0">
                <a:solidFill>
                  <a:srgbClr val="254061"/>
                </a:solidFill>
                <a:latin typeface="+mn-lt"/>
                <a:ea typeface="Calibri" panose="020F0502020204030204" pitchFamily="34" charset="0"/>
                <a:cs typeface="Times New Roman" panose="02020603050405020304" pitchFamily="18" charset="0"/>
              </a:rPr>
              <a:t> Operational Rules, Article VII: Revision of Trust Rules.  </a:t>
            </a:r>
            <a:endParaRPr lang="en-US" sz="2200" dirty="0">
              <a:solidFill>
                <a:srgbClr val="C00000"/>
              </a:solidFill>
              <a:latin typeface="+mn-lt"/>
              <a:ea typeface="Calibri" panose="020F0502020204030204" pitchFamily="34" charset="0"/>
              <a:cs typeface="Times New Roman" panose="02020603050405020304" pitchFamily="18" charset="0"/>
            </a:endParaRPr>
          </a:p>
          <a:p>
            <a:pPr algn="ctr">
              <a:lnSpc>
                <a:spcPct val="102000"/>
              </a:lnSpc>
              <a:spcAft>
                <a:spcPts val="600"/>
              </a:spcAft>
            </a:pPr>
            <a:r>
              <a:rPr lang="en-US" sz="2200" b="1" cap="all" dirty="0">
                <a:solidFill>
                  <a:srgbClr val="254061"/>
                </a:solidFill>
                <a:latin typeface="+mn-lt"/>
                <a:ea typeface="Times New Roman" panose="02020603050405020304" pitchFamily="18" charset="0"/>
                <a:cs typeface="Times New Roman" panose="02020603050405020304" pitchFamily="18" charset="0"/>
              </a:rPr>
              <a:t>Section 2: Revision of Trust instrument</a:t>
            </a:r>
            <a:endParaRPr lang="en-US" sz="2200" b="1" cap="all" dirty="0">
              <a:latin typeface="+mn-lt"/>
              <a:ea typeface="Times New Roman" panose="02020603050405020304" pitchFamily="18" charset="0"/>
              <a:cs typeface="Times New Roman" panose="02020603050405020304" pitchFamily="18" charset="0"/>
            </a:endParaRPr>
          </a:p>
          <a:p>
            <a:pPr marL="457200">
              <a:spcAft>
                <a:spcPts val="1200"/>
              </a:spcAft>
              <a:tabLst>
                <a:tab pos="228600" algn="l"/>
              </a:tabLst>
            </a:pPr>
            <a:r>
              <a:rPr lang="en-US" sz="2200" dirty="0">
                <a:solidFill>
                  <a:srgbClr val="254061"/>
                </a:solidFill>
                <a:latin typeface="+mn-lt"/>
                <a:ea typeface="Times New Roman" panose="02020603050405020304" pitchFamily="18" charset="0"/>
                <a:cs typeface="Times New Roman" panose="02020603050405020304" pitchFamily="18" charset="0"/>
              </a:rPr>
              <a:t>Provisions of the Trust Instrument may be changed only under the following conditions:</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1.	Any motion to review proposed revisions to the Trust Instrument must receive the approval of a majority of regional delegates at the World Service Conference.</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2.	After such review is approved, proposed revisions will be open for a six-month review and input period, after which the proposed revisions will be presented in the </a:t>
            </a:r>
            <a:r>
              <a:rPr lang="en-US" sz="2200" i="1" dirty="0">
                <a:solidFill>
                  <a:srgbClr val="254061"/>
                </a:solidFill>
                <a:latin typeface="+mn-lt"/>
                <a:ea typeface="Times New Roman" panose="02020603050405020304" pitchFamily="18" charset="0"/>
                <a:cs typeface="Times New Roman" panose="02020603050405020304" pitchFamily="18" charset="0"/>
              </a:rPr>
              <a:t>Conference Agenda Report</a:t>
            </a:r>
            <a:r>
              <a:rPr lang="en-US" sz="2200" dirty="0">
                <a:solidFill>
                  <a:srgbClr val="254061"/>
                </a:solidFill>
                <a:latin typeface="+mn-lt"/>
                <a:ea typeface="Times New Roman" panose="02020603050405020304" pitchFamily="18" charset="0"/>
                <a:cs typeface="Times New Roman" panose="02020603050405020304" pitchFamily="18" charset="0"/>
              </a:rPr>
              <a:t> for adoption.</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3.	A motion to adopt any proposed revisions to the Trust Instrument will require a vote of “yes” from two-thirds of those regional delegates recorded as present in the World Service Conference roll call immediately prior to the vote.</a:t>
            </a:r>
            <a:endParaRPr lang="en-US" sz="22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50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94E49472-BAA5-D84F-BBB9-0CBBDACA6F8D}"/>
              </a:ext>
            </a:extLst>
          </p:cNvPr>
          <p:cNvSpPr/>
          <p:nvPr/>
        </p:nvSpPr>
        <p:spPr>
          <a:xfrm>
            <a:off x="6575305" y="924661"/>
            <a:ext cx="5223969" cy="5158857"/>
          </a:xfrm>
          <a:prstGeom prst="rect">
            <a:avLst/>
          </a:prstGeom>
          <a:ln w="12700">
            <a:miter lim="400000"/>
          </a:ln>
          <a:extLst>
            <a:ext uri="{C572A759-6A51-4108-AA02-DFA0A04FC94B}">
              <ma14:wrappingTextBoxFlag xmlns="" xmlns:ma14="http://schemas.microsoft.com/office/mac/drawingml/2011/main"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Four other </a:t>
            </a:r>
            <a:r>
              <a:rPr lang="en-US" sz="3200" b="1" dirty="0">
                <a:solidFill>
                  <a:srgbClr val="143A7E"/>
                </a:solidFill>
                <a:latin typeface="+mn-lt"/>
                <a:ea typeface="Cambria" charset="0"/>
                <a:cs typeface="Cambria" charset="0"/>
                <a:sym typeface="PopplLaudatio-Regular"/>
              </a:rPr>
              <a:t>PowerPoint</a:t>
            </a: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s available online</a:t>
            </a:r>
            <a:endParaRPr kumimoji="0" lang="en-US"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3200" b="1" dirty="0">
                <a:solidFill>
                  <a:srgbClr val="143A7E"/>
                </a:solidFill>
                <a:latin typeface="+mn-lt"/>
                <a:ea typeface="Cambria" charset="0"/>
                <a:cs typeface="Cambria" charset="0"/>
                <a:sym typeface="PopplLaudatio-Regular"/>
              </a:rPr>
              <a:t>Surveys available online</a:t>
            </a:r>
            <a:endPar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1"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CAR</a:t>
            </a: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 can be downloaded or hard copies can be ordered from NA 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hlinkClick r:id="rId3"/>
              </a:rPr>
              <a:t>www.na.org/conference</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endPar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hlinkClick r:id="rId4"/>
              </a:rPr>
              <a:t>worldboard@na.org</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endPar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endParaRPr>
          </a:p>
        </p:txBody>
      </p:sp>
      <p:pic>
        <p:nvPicPr>
          <p:cNvPr id="3" name="Picture 2">
            <a:extLst>
              <a:ext uri="{FF2B5EF4-FFF2-40B4-BE49-F238E27FC236}">
                <a16:creationId xmlns:a16="http://schemas.microsoft.com/office/drawing/2014/main" id="{0493189A-6FB3-AC4A-8F8C-1CD9D5A3798B}"/>
              </a:ext>
            </a:extLst>
          </p:cNvPr>
          <p:cNvPicPr>
            <a:picLocks noChangeAspect="1"/>
          </p:cNvPicPr>
          <p:nvPr/>
        </p:nvPicPr>
        <p:blipFill>
          <a:blip r:embed="rId5"/>
          <a:stretch>
            <a:fillRect/>
          </a:stretch>
        </p:blipFill>
        <p:spPr>
          <a:xfrm>
            <a:off x="3387900" y="432377"/>
            <a:ext cx="982133" cy="508000"/>
          </a:xfrm>
          <a:prstGeom prst="rect">
            <a:avLst/>
          </a:prstGeom>
        </p:spPr>
      </p:pic>
      <p:pic>
        <p:nvPicPr>
          <p:cNvPr id="4" name="Picture 3">
            <a:extLst>
              <a:ext uri="{FF2B5EF4-FFF2-40B4-BE49-F238E27FC236}">
                <a16:creationId xmlns:a16="http://schemas.microsoft.com/office/drawing/2014/main" id="{195E3B3C-E78B-8446-B3E5-3DC70E12DE33}"/>
              </a:ext>
            </a:extLst>
          </p:cNvPr>
          <p:cNvPicPr>
            <a:picLocks noChangeAspect="1"/>
          </p:cNvPicPr>
          <p:nvPr/>
        </p:nvPicPr>
        <p:blipFill>
          <a:blip r:embed="rId6"/>
          <a:stretch>
            <a:fillRect/>
          </a:stretch>
        </p:blipFill>
        <p:spPr>
          <a:xfrm>
            <a:off x="169260" y="4429901"/>
            <a:ext cx="1320800" cy="558800"/>
          </a:xfrm>
          <a:prstGeom prst="rect">
            <a:avLst/>
          </a:prstGeom>
        </p:spPr>
      </p:pic>
      <p:pic>
        <p:nvPicPr>
          <p:cNvPr id="5" name="Picture 4">
            <a:extLst>
              <a:ext uri="{FF2B5EF4-FFF2-40B4-BE49-F238E27FC236}">
                <a16:creationId xmlns:a16="http://schemas.microsoft.com/office/drawing/2014/main" id="{FCFB1FF6-0268-B243-9E4C-0F333B0913A6}"/>
              </a:ext>
            </a:extLst>
          </p:cNvPr>
          <p:cNvPicPr>
            <a:picLocks noChangeAspect="1"/>
          </p:cNvPicPr>
          <p:nvPr/>
        </p:nvPicPr>
        <p:blipFill>
          <a:blip r:embed="rId7"/>
          <a:stretch>
            <a:fillRect/>
          </a:stretch>
        </p:blipFill>
        <p:spPr>
          <a:xfrm>
            <a:off x="3451376" y="4574803"/>
            <a:ext cx="609600" cy="338667"/>
          </a:xfrm>
          <a:prstGeom prst="rect">
            <a:avLst/>
          </a:prstGeom>
        </p:spPr>
      </p:pic>
      <p:pic>
        <p:nvPicPr>
          <p:cNvPr id="7" name="Picture 6">
            <a:extLst>
              <a:ext uri="{FF2B5EF4-FFF2-40B4-BE49-F238E27FC236}">
                <a16:creationId xmlns:a16="http://schemas.microsoft.com/office/drawing/2014/main" id="{3EE936CF-D647-AA47-BFBE-B82FCF941A3B}"/>
              </a:ext>
            </a:extLst>
          </p:cNvPr>
          <p:cNvPicPr>
            <a:picLocks noChangeAspect="1"/>
          </p:cNvPicPr>
          <p:nvPr/>
        </p:nvPicPr>
        <p:blipFill>
          <a:blip r:embed="rId8"/>
          <a:stretch>
            <a:fillRect/>
          </a:stretch>
        </p:blipFill>
        <p:spPr>
          <a:xfrm rot="20768824">
            <a:off x="626243" y="615234"/>
            <a:ext cx="1320800" cy="338667"/>
          </a:xfrm>
          <a:prstGeom prst="rect">
            <a:avLst/>
          </a:prstGeom>
        </p:spPr>
      </p:pic>
      <p:pic>
        <p:nvPicPr>
          <p:cNvPr id="8" name="Picture 7">
            <a:extLst>
              <a:ext uri="{FF2B5EF4-FFF2-40B4-BE49-F238E27FC236}">
                <a16:creationId xmlns:a16="http://schemas.microsoft.com/office/drawing/2014/main" id="{A061ED71-C6B0-C441-BE2D-1697D098E0F6}"/>
              </a:ext>
            </a:extLst>
          </p:cNvPr>
          <p:cNvPicPr>
            <a:picLocks noChangeAspect="1"/>
          </p:cNvPicPr>
          <p:nvPr/>
        </p:nvPicPr>
        <p:blipFill>
          <a:blip r:embed="rId9"/>
          <a:stretch>
            <a:fillRect/>
          </a:stretch>
        </p:blipFill>
        <p:spPr>
          <a:xfrm>
            <a:off x="1728143" y="1259572"/>
            <a:ext cx="2269067" cy="3166533"/>
          </a:xfrm>
          <a:prstGeom prst="rect">
            <a:avLst/>
          </a:prstGeom>
        </p:spPr>
      </p:pic>
      <p:pic>
        <p:nvPicPr>
          <p:cNvPr id="6" name="Picture 5">
            <a:extLst>
              <a:ext uri="{FF2B5EF4-FFF2-40B4-BE49-F238E27FC236}">
                <a16:creationId xmlns:a16="http://schemas.microsoft.com/office/drawing/2014/main" id="{F0876C5A-2F78-CB44-81BC-379FD7CAC880}"/>
              </a:ext>
            </a:extLst>
          </p:cNvPr>
          <p:cNvPicPr>
            <a:picLocks noChangeAspect="1"/>
          </p:cNvPicPr>
          <p:nvPr/>
        </p:nvPicPr>
        <p:blipFill>
          <a:blip r:embed="rId10"/>
          <a:stretch>
            <a:fillRect/>
          </a:stretch>
        </p:blipFill>
        <p:spPr>
          <a:xfrm>
            <a:off x="641773" y="2913570"/>
            <a:ext cx="1371600" cy="440267"/>
          </a:xfrm>
          <a:prstGeom prst="rect">
            <a:avLst/>
          </a:prstGeom>
        </p:spPr>
      </p:pic>
      <p:pic>
        <p:nvPicPr>
          <p:cNvPr id="9" name="Picture 8">
            <a:extLst>
              <a:ext uri="{FF2B5EF4-FFF2-40B4-BE49-F238E27FC236}">
                <a16:creationId xmlns:a16="http://schemas.microsoft.com/office/drawing/2014/main" id="{E98690A9-3A20-1541-883B-373F95713182}"/>
              </a:ext>
            </a:extLst>
          </p:cNvPr>
          <p:cNvPicPr>
            <a:picLocks noChangeAspect="1"/>
          </p:cNvPicPr>
          <p:nvPr/>
        </p:nvPicPr>
        <p:blipFill>
          <a:blip r:embed="rId11"/>
          <a:stretch>
            <a:fillRect/>
          </a:stretch>
        </p:blipFill>
        <p:spPr>
          <a:xfrm>
            <a:off x="8823222" y="5960457"/>
            <a:ext cx="728133" cy="745067"/>
          </a:xfrm>
          <a:prstGeom prst="rect">
            <a:avLst/>
          </a:prstGeom>
        </p:spPr>
      </p:pic>
      <p:pic>
        <p:nvPicPr>
          <p:cNvPr id="10" name="Picture 9">
            <a:extLst>
              <a:ext uri="{FF2B5EF4-FFF2-40B4-BE49-F238E27FC236}">
                <a16:creationId xmlns:a16="http://schemas.microsoft.com/office/drawing/2014/main" id="{48B83D2B-81BD-F34E-A3EF-C88CC1CD9862}"/>
              </a:ext>
            </a:extLst>
          </p:cNvPr>
          <p:cNvPicPr>
            <a:picLocks noChangeAspect="1"/>
          </p:cNvPicPr>
          <p:nvPr/>
        </p:nvPicPr>
        <p:blipFill>
          <a:blip r:embed="rId12"/>
          <a:stretch>
            <a:fillRect/>
          </a:stretch>
        </p:blipFill>
        <p:spPr>
          <a:xfrm>
            <a:off x="1447219" y="4927524"/>
            <a:ext cx="1761067" cy="1778000"/>
          </a:xfrm>
          <a:prstGeom prst="rect">
            <a:avLst/>
          </a:prstGeom>
        </p:spPr>
      </p:pic>
    </p:spTree>
    <p:extLst>
      <p:ext uri="{BB962C8B-B14F-4D97-AF65-F5344CB8AC3E}">
        <p14:creationId xmlns:p14="http://schemas.microsoft.com/office/powerpoint/2010/main" val="4110657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4" name="Rectangle 3"/>
          <p:cNvSpPr/>
          <p:nvPr/>
        </p:nvSpPr>
        <p:spPr>
          <a:xfrm>
            <a:off x="9705278" y="302663"/>
            <a:ext cx="2486722" cy="4380558"/>
          </a:xfrm>
          <a:prstGeom prst="rect">
            <a:avLst/>
          </a:prstGeom>
        </p:spPr>
        <p:txBody>
          <a:bodyPr wrap="square">
            <a:spAutoFit/>
          </a:bodyPr>
          <a:lstStyle/>
          <a:p>
            <a:pPr lvl="3">
              <a:lnSpc>
                <a:spcPct val="108000"/>
              </a:lnSpc>
              <a:spcAft>
                <a:spcPts val="600"/>
              </a:spcAft>
              <a:buClr>
                <a:srgbClr val="92D050"/>
              </a:buClr>
            </a:pPr>
            <a:r>
              <a:rPr lang="en-US" sz="2800" b="1" dirty="0">
                <a:solidFill>
                  <a:srgbClr val="660066"/>
                </a:solidFill>
              </a:rPr>
              <a:t>7</a:t>
            </a:r>
            <a:r>
              <a:rPr lang="en-US" sz="2800" dirty="0">
                <a:solidFill>
                  <a:srgbClr val="660066"/>
                </a:solidFill>
              </a:rPr>
              <a:t>.</a:t>
            </a:r>
            <a:r>
              <a:rPr lang="en-US" sz="2300" dirty="0">
                <a:solidFill>
                  <a:srgbClr val="660066"/>
                </a:solidFill>
              </a:rPr>
              <a:t> More members are discussing and building consensus on issues at all levels, generating a greater sense of trust in the global decision-making process</a:t>
            </a:r>
            <a:r>
              <a:rPr lang="en-US" sz="2300" dirty="0">
                <a:solidFill>
                  <a:srgbClr val="343E6E"/>
                </a:solidFill>
              </a:rPr>
              <a:t>.</a:t>
            </a:r>
          </a:p>
        </p:txBody>
      </p:sp>
      <p:sp>
        <p:nvSpPr>
          <p:cNvPr id="5" name="Rectangle 4"/>
          <p:cNvSpPr/>
          <p:nvPr/>
        </p:nvSpPr>
        <p:spPr>
          <a:xfrm>
            <a:off x="348753" y="664854"/>
            <a:ext cx="7713580" cy="5447645"/>
          </a:xfrm>
          <a:prstGeom prst="rect">
            <a:avLst/>
          </a:prstGeom>
        </p:spPr>
        <p:txBody>
          <a:bodyPr wrap="square">
            <a:spAutoFit/>
          </a:bodyPr>
          <a:lstStyle/>
          <a:p>
            <a:pPr marL="342900" lvl="0" indent="-342900">
              <a:spcAft>
                <a:spcPts val="1800"/>
              </a:spcAft>
              <a:buFont typeface="Symbol" panose="05050102010706020507" pitchFamily="18" charset="2"/>
              <a:buChar char=""/>
            </a:pPr>
            <a:r>
              <a:rPr lang="en-US" sz="3200" b="1" dirty="0">
                <a:solidFill>
                  <a:srgbClr val="323B69"/>
                </a:solidFill>
                <a:latin typeface="+mn-lt"/>
                <a:ea typeface="Calibri" panose="020F0502020204030204" pitchFamily="34" charset="0"/>
                <a:cs typeface="Times New Roman" panose="02020603050405020304" pitchFamily="18" charset="0"/>
              </a:rPr>
              <a:t>Elimination of formal business</a:t>
            </a:r>
          </a:p>
          <a:p>
            <a:pPr marL="342900" lvl="0" indent="-342900">
              <a:spcAft>
                <a:spcPts val="1800"/>
              </a:spcAft>
              <a:buFont typeface="Symbol" panose="05050102010706020507" pitchFamily="18" charset="2"/>
              <a:buChar char=""/>
            </a:pPr>
            <a:r>
              <a:rPr lang="en-US" sz="3200" b="1" dirty="0">
                <a:solidFill>
                  <a:srgbClr val="323B69"/>
                </a:solidFill>
                <a:latin typeface="+mn-lt"/>
                <a:ea typeface="Calibri" panose="020F0502020204030204" pitchFamily="34" charset="0"/>
                <a:cs typeface="Times New Roman" panose="02020603050405020304" pitchFamily="18" charset="0"/>
              </a:rPr>
              <a:t>Use of less formal consensus-based decision making (CBDM) process</a:t>
            </a:r>
          </a:p>
          <a:p>
            <a:pPr marL="342900" lvl="0" indent="-342900">
              <a:spcAft>
                <a:spcPts val="1800"/>
              </a:spcAft>
              <a:buFont typeface="Symbol" panose="05050102010706020507" pitchFamily="18" charset="2"/>
              <a:buChar char=""/>
            </a:pPr>
            <a:r>
              <a:rPr lang="en-US" sz="3200" b="1" dirty="0">
                <a:solidFill>
                  <a:srgbClr val="323B69"/>
                </a:solidFill>
                <a:latin typeface="+mn-lt"/>
                <a:ea typeface="Calibri" panose="020F0502020204030204" pitchFamily="34" charset="0"/>
                <a:cs typeface="Times New Roman" panose="02020603050405020304" pitchFamily="18" charset="0"/>
              </a:rPr>
              <a:t>Published </a:t>
            </a:r>
            <a:r>
              <a:rPr lang="en-US" sz="3200" b="1" i="1" dirty="0">
                <a:solidFill>
                  <a:srgbClr val="323B69"/>
                </a:solidFill>
                <a:latin typeface="+mn-lt"/>
                <a:ea typeface="Calibri" panose="020F0502020204030204" pitchFamily="34" charset="0"/>
                <a:cs typeface="Times New Roman" panose="02020603050405020304" pitchFamily="18" charset="0"/>
              </a:rPr>
              <a:t>CBDM Basics</a:t>
            </a:r>
            <a:r>
              <a:rPr lang="en-US" sz="3200" b="1" dirty="0">
                <a:solidFill>
                  <a:srgbClr val="323B69"/>
                </a:solidFill>
                <a:latin typeface="+mn-lt"/>
                <a:ea typeface="Calibri" panose="020F0502020204030204" pitchFamily="34" charset="0"/>
                <a:cs typeface="Times New Roman" panose="02020603050405020304" pitchFamily="18" charset="0"/>
              </a:rPr>
              <a:t>: tool for local service bodies  </a:t>
            </a:r>
            <a:endParaRPr lang="en-US" sz="3200" b="1" i="1" dirty="0">
              <a:solidFill>
                <a:srgbClr val="323B69"/>
              </a:solidFill>
              <a:latin typeface="+mn-lt"/>
              <a:ea typeface="Calibri" panose="020F0502020204030204" pitchFamily="34" charset="0"/>
              <a:cs typeface="Times New Roman" panose="02020603050405020304" pitchFamily="18" charset="0"/>
            </a:endParaRPr>
          </a:p>
          <a:p>
            <a:pPr marL="342900" lvl="0" indent="-342900">
              <a:spcAft>
                <a:spcPts val="1800"/>
              </a:spcAft>
              <a:buFont typeface="Symbol" panose="05050102010706020507" pitchFamily="18" charset="2"/>
              <a:buChar char=""/>
            </a:pPr>
            <a:endParaRPr lang="en-US" sz="3200" b="1" dirty="0">
              <a:solidFill>
                <a:srgbClr val="323B69"/>
              </a:solidFill>
              <a:latin typeface="+mn-lt"/>
              <a:ea typeface="Calibri" panose="020F0502020204030204" pitchFamily="34" charset="0"/>
              <a:cs typeface="Times New Roman" panose="02020603050405020304" pitchFamily="18" charset="0"/>
            </a:endParaRPr>
          </a:p>
          <a:p>
            <a:pPr marL="342900" lvl="0" indent="-342900">
              <a:spcAft>
                <a:spcPts val="1800"/>
              </a:spcAft>
              <a:buFont typeface="Symbol" panose="05050102010706020507" pitchFamily="18" charset="2"/>
              <a:buChar char=""/>
            </a:pPr>
            <a:r>
              <a:rPr lang="en-US" sz="3200" b="1" dirty="0">
                <a:solidFill>
                  <a:srgbClr val="323B69"/>
                </a:solidFill>
                <a:latin typeface="+mn-lt"/>
                <a:ea typeface="Calibri" panose="020F0502020204030204" pitchFamily="34" charset="0"/>
                <a:cs typeface="Times New Roman" panose="02020603050405020304" pitchFamily="18" charset="0"/>
              </a:rPr>
              <a:t>Seeking support, understanding, and agreement to long-term goals in Motion 1</a:t>
            </a:r>
            <a:endParaRPr lang="en-US" sz="3200" b="1" dirty="0">
              <a:solidFill>
                <a:srgbClr val="323B69"/>
              </a:solidFill>
              <a:effectLst/>
              <a:latin typeface="+mn-lt"/>
              <a:ea typeface="Calibri" panose="020F0502020204030204" pitchFamily="34" charset="0"/>
              <a:cs typeface="Times New Roman" panose="02020603050405020304" pitchFamily="18" charset="0"/>
            </a:endParaRPr>
          </a:p>
        </p:txBody>
      </p:sp>
      <p:grpSp>
        <p:nvGrpSpPr>
          <p:cNvPr id="3" name="Group 2"/>
          <p:cNvGrpSpPr/>
          <p:nvPr/>
        </p:nvGrpSpPr>
        <p:grpSpPr>
          <a:xfrm rot="21170705">
            <a:off x="4780275" y="3268157"/>
            <a:ext cx="3375696" cy="1024764"/>
            <a:chOff x="5316803" y="3814865"/>
            <a:chExt cx="3375696" cy="1024764"/>
          </a:xfrm>
        </p:grpSpPr>
        <p:pic>
          <p:nvPicPr>
            <p:cNvPr id="6" name="Picture 5">
              <a:extLst>
                <a:ext uri="{FF2B5EF4-FFF2-40B4-BE49-F238E27FC236}">
                  <a16:creationId xmlns:a16="http://schemas.microsoft.com/office/drawing/2014/main" id="{AFAE055F-1DEB-FC4D-B924-7A3A07109457}"/>
                </a:ext>
              </a:extLst>
            </p:cNvPr>
            <p:cNvPicPr>
              <a:picLocks noChangeAspect="1"/>
            </p:cNvPicPr>
            <p:nvPr/>
          </p:nvPicPr>
          <p:blipFill>
            <a:blip r:embed="rId3"/>
            <a:stretch>
              <a:fillRect/>
            </a:stretch>
          </p:blipFill>
          <p:spPr>
            <a:xfrm>
              <a:off x="5316803" y="3814865"/>
              <a:ext cx="3375696" cy="1024764"/>
            </a:xfrm>
            <a:prstGeom prst="rect">
              <a:avLst/>
            </a:prstGeom>
          </p:spPr>
        </p:pic>
        <p:sp>
          <p:nvSpPr>
            <p:cNvPr id="2" name="Rectangle 1"/>
            <p:cNvSpPr/>
            <p:nvPr/>
          </p:nvSpPr>
          <p:spPr>
            <a:xfrm>
              <a:off x="5316803" y="3981631"/>
              <a:ext cx="3222285" cy="562233"/>
            </a:xfrm>
            <a:prstGeom prst="rect">
              <a:avLst/>
            </a:prstGeom>
          </p:spPr>
          <p:txBody>
            <a:bodyPr wrap="square">
              <a:noAutofit/>
            </a:bodyPr>
            <a:lstStyle/>
            <a:p>
              <a:r>
                <a:rPr lang="en-US" sz="2800" b="1" dirty="0">
                  <a:latin typeface="Ink Free" panose="03080402000500000000" pitchFamily="66" charset="0"/>
                  <a:ea typeface="Calibri" panose="020F0502020204030204" pitchFamily="34" charset="0"/>
                  <a:cs typeface="Times New Roman" panose="02020603050405020304" pitchFamily="18" charset="0"/>
                  <a:hlinkClick r:id="rId4"/>
                </a:rPr>
                <a:t>www.na.org/toolbox</a:t>
              </a:r>
              <a:endParaRPr lang="en-US" sz="2800" dirty="0">
                <a:latin typeface="Ink Free" panose="03080402000500000000" pitchFamily="66" charset="0"/>
              </a:endParaRPr>
            </a:p>
          </p:txBody>
        </p:sp>
      </p:grpSp>
    </p:spTree>
    <p:extLst>
      <p:ext uri="{BB962C8B-B14F-4D97-AF65-F5344CB8AC3E}">
        <p14:creationId xmlns:p14="http://schemas.microsoft.com/office/powerpoint/2010/main" val="228857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475843" y="1171141"/>
            <a:ext cx="6872400" cy="1614922"/>
          </a:xfrm>
          <a:prstGeom prst="rect">
            <a:avLst/>
          </a:prstGeom>
        </p:spPr>
        <p:txBody>
          <a:bodyPr spcFirstLastPara="1" wrap="square" lIns="121900" tIns="121900" rIns="121900" bIns="121900" anchor="t" anchorCtr="0">
            <a:noAutofit/>
          </a:bodyPr>
          <a:lstStyle/>
          <a:p>
            <a:r>
              <a:rPr lang="en-US" b="1" dirty="0">
                <a:solidFill>
                  <a:srgbClr val="FF0000"/>
                </a:solidFill>
              </a:rPr>
              <a:t>Book-Length </a:t>
            </a:r>
            <a:br>
              <a:rPr lang="en-US" b="1" dirty="0">
                <a:solidFill>
                  <a:srgbClr val="FF0000"/>
                </a:solidFill>
              </a:rPr>
            </a:br>
            <a:r>
              <a:rPr lang="en-US" b="1" dirty="0">
                <a:solidFill>
                  <a:srgbClr val="FF0000"/>
                </a:solidFill>
              </a:rPr>
              <a:t>Recovery Literatur</a:t>
            </a:r>
            <a:r>
              <a:rPr lang="en-US" dirty="0">
                <a:solidFill>
                  <a:srgbClr val="FF0000"/>
                </a:solidFill>
              </a:rPr>
              <a:t>e</a:t>
            </a:r>
            <a:endParaRPr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475843" y="3005669"/>
            <a:ext cx="7474419" cy="3609444"/>
          </a:xfrm>
          <a:prstGeom prst="rect">
            <a:avLst/>
          </a:prstGeom>
          <a:noFill/>
        </p:spPr>
        <p:txBody>
          <a:bodyPr wrap="square" rtlCol="0">
            <a:noAutofit/>
          </a:bodyPr>
          <a:lstStyle/>
          <a:p>
            <a:pPr defTabSz="1219170">
              <a:spcAft>
                <a:spcPts val="1200"/>
              </a:spcAft>
            </a:pPr>
            <a:r>
              <a:rPr lang="en-US" sz="2800" b="1" dirty="0">
                <a:solidFill>
                  <a:srgbClr val="008DC6"/>
                </a:solidFill>
              </a:rPr>
              <a:t>Two motions (6 &amp; 7) are about step working guides</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Essay on page 6 of </a:t>
            </a:r>
            <a:r>
              <a:rPr lang="en-US" sz="2489" b="1" i="1" dirty="0">
                <a:solidFill>
                  <a:srgbClr val="008DC6"/>
                </a:solidFill>
              </a:rPr>
              <a:t>CAR</a:t>
            </a:r>
            <a:r>
              <a:rPr lang="en-US" sz="2489" b="1" dirty="0">
                <a:solidFill>
                  <a:srgbClr val="008DC6"/>
                </a:solidFill>
              </a:rPr>
              <a:t> explains how project plans are created and efforts to make this process more collaborative and inclusive </a:t>
            </a:r>
          </a:p>
          <a:p>
            <a:pPr marL="342900" indent="-342900" defTabSz="1219170">
              <a:spcAft>
                <a:spcPts val="1200"/>
              </a:spcAft>
              <a:buClr>
                <a:srgbClr val="008DC6"/>
              </a:buClr>
              <a:buFont typeface="Arial" panose="020B0604020202020204" pitchFamily="34" charset="0"/>
              <a:buChar char="•"/>
            </a:pPr>
            <a:r>
              <a:rPr lang="en-US" sz="2489" b="1" i="1" dirty="0">
                <a:solidFill>
                  <a:srgbClr val="008DC6"/>
                </a:solidFill>
              </a:rPr>
              <a:t>CAR</a:t>
            </a:r>
            <a:r>
              <a:rPr lang="en-US" sz="2489" b="1" dirty="0">
                <a:solidFill>
                  <a:srgbClr val="008DC6"/>
                </a:solidFill>
              </a:rPr>
              <a:t> survey seems to be best mechanism to prioritize projects</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pic>
        <p:nvPicPr>
          <p:cNvPr id="6" name="Picture 5">
            <a:extLst>
              <a:ext uri="{FF2B5EF4-FFF2-40B4-BE49-F238E27FC236}">
                <a16:creationId xmlns:a16="http://schemas.microsoft.com/office/drawing/2014/main" id="{4B8C6F3F-B57C-3144-B605-D3EACE4CC427}"/>
              </a:ext>
            </a:extLst>
          </p:cNvPr>
          <p:cNvPicPr>
            <a:picLocks noChangeAspect="1"/>
          </p:cNvPicPr>
          <p:nvPr/>
        </p:nvPicPr>
        <p:blipFill>
          <a:blip r:embed="rId4"/>
          <a:stretch>
            <a:fillRect/>
          </a:stretch>
        </p:blipFill>
        <p:spPr>
          <a:xfrm>
            <a:off x="371475" y="5080000"/>
            <a:ext cx="1761067" cy="1778000"/>
          </a:xfrm>
          <a:prstGeom prst="rect">
            <a:avLst/>
          </a:prstGeom>
        </p:spPr>
      </p:pic>
    </p:spTree>
    <p:extLst>
      <p:ext uri="{BB962C8B-B14F-4D97-AF65-F5344CB8AC3E}">
        <p14:creationId xmlns:p14="http://schemas.microsoft.com/office/powerpoint/2010/main" val="261856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6</a:t>
            </a:r>
            <a:r>
              <a:rPr sz="3200" b="1" dirty="0">
                <a:solidFill>
                  <a:srgbClr val="FF0000"/>
                </a:solidFill>
                <a:latin typeface="+mn-lt"/>
                <a:ea typeface="Cambria" charset="0"/>
                <a:cs typeface="Cambria" charset="0"/>
                <a:sym typeface="BotonBQ-Bold"/>
              </a:rPr>
              <a:t>: </a:t>
            </a:r>
            <a:r>
              <a:rPr lang="en-US" sz="3200" dirty="0"/>
              <a:t>To direct the WB to create a project plan for WSC 2022 to create a new Step Working Guide for members whom have worked through the previous one and would like to evolve in their recovery.</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969770"/>
          </a:xfrm>
          <a:prstGeom prst="rect">
            <a:avLst/>
          </a:prstGeom>
          <a:noFill/>
        </p:spPr>
        <p:txBody>
          <a:bodyPr wrap="square" rtlCol="0">
            <a:spAutoFit/>
          </a:bodyPr>
          <a:lstStyle/>
          <a:p>
            <a:pPr>
              <a:spcBef>
                <a:spcPts val="1200"/>
              </a:spcBef>
            </a:pPr>
            <a:r>
              <a:rPr lang="en-US" sz="2800" b="1" dirty="0"/>
              <a:t>Intent: </a:t>
            </a:r>
            <a:r>
              <a:rPr lang="en-US" sz="2800" dirty="0"/>
              <a:t>To develop new literature for members to continue their recovery process by working the Twelve Steps, in order to grow and pass it on to others. </a:t>
            </a:r>
          </a:p>
          <a:p>
            <a:pPr>
              <a:spcBef>
                <a:spcPts val="1200"/>
              </a:spcBef>
            </a:pPr>
            <a:r>
              <a:rPr lang="en-US" sz="2800" b="1" dirty="0"/>
              <a:t>Maker: </a:t>
            </a:r>
            <a:r>
              <a:rPr lang="en-US" sz="2800" dirty="0"/>
              <a:t>Norway Region</a:t>
            </a:r>
          </a:p>
        </p:txBody>
      </p:sp>
    </p:spTree>
    <p:extLst>
      <p:ext uri="{BB962C8B-B14F-4D97-AF65-F5344CB8AC3E}">
        <p14:creationId xmlns:p14="http://schemas.microsoft.com/office/powerpoint/2010/main" val="103909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7</a:t>
            </a:r>
            <a:r>
              <a:rPr sz="3200" b="1" dirty="0">
                <a:solidFill>
                  <a:srgbClr val="FF0000"/>
                </a:solidFill>
                <a:latin typeface="+mn-lt"/>
                <a:ea typeface="Cambria" charset="0"/>
                <a:cs typeface="Cambria" charset="0"/>
                <a:sym typeface="BotonBQ-Bold"/>
              </a:rPr>
              <a:t>: </a:t>
            </a:r>
            <a:r>
              <a:rPr lang="en-US" sz="3200" dirty="0"/>
              <a:t>To direct the World Board to develop a project plan, for consideration at WSC-2022, to create a booklet of Step study questions with the parameter that each question is derived from one sentence in the Basic Text chapter ‘How It works’.</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3872780"/>
            <a:ext cx="9700054" cy="1969770"/>
          </a:xfrm>
          <a:prstGeom prst="rect">
            <a:avLst/>
          </a:prstGeom>
          <a:noFill/>
        </p:spPr>
        <p:txBody>
          <a:bodyPr wrap="square" rtlCol="0">
            <a:spAutoFit/>
          </a:bodyPr>
          <a:lstStyle/>
          <a:p>
            <a:pPr>
              <a:spcBef>
                <a:spcPts val="1200"/>
              </a:spcBef>
            </a:pPr>
            <a:r>
              <a:rPr lang="en-US" sz="2800" b="1" dirty="0"/>
              <a:t>Intent: </a:t>
            </a:r>
            <a:r>
              <a:rPr lang="en-US" sz="2800" dirty="0"/>
              <a:t>To create a fellowship approved, inexpensive, NA Step study questions booklet that relates directly back to the Basic Text.</a:t>
            </a:r>
          </a:p>
          <a:p>
            <a:pPr>
              <a:spcBef>
                <a:spcPts val="1200"/>
              </a:spcBef>
            </a:pPr>
            <a:r>
              <a:rPr lang="en-US" sz="2800" b="1" dirty="0"/>
              <a:t>Maker: </a:t>
            </a:r>
            <a:r>
              <a:rPr lang="en-US" sz="2800" dirty="0"/>
              <a:t>Baja Son Region</a:t>
            </a:r>
          </a:p>
        </p:txBody>
      </p:sp>
    </p:spTree>
    <p:extLst>
      <p:ext uri="{BB962C8B-B14F-4D97-AF65-F5344CB8AC3E}">
        <p14:creationId xmlns:p14="http://schemas.microsoft.com/office/powerpoint/2010/main" val="136988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147231" y="914715"/>
            <a:ext cx="6872400" cy="1110777"/>
          </a:xfrm>
          <a:prstGeom prst="rect">
            <a:avLst/>
          </a:prstGeom>
        </p:spPr>
        <p:txBody>
          <a:bodyPr spcFirstLastPara="1" wrap="square" lIns="121900" tIns="121900" rIns="121900" bIns="121900" anchor="t" anchorCtr="0">
            <a:noAutofit/>
          </a:bodyPr>
          <a:lstStyle/>
          <a:p>
            <a:r>
              <a:rPr lang="en-US" b="1" dirty="0">
                <a:solidFill>
                  <a:srgbClr val="FF0000"/>
                </a:solidFill>
              </a:rPr>
              <a:t>IPs and Service Tools</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147231" y="2059360"/>
            <a:ext cx="7768544" cy="4412878"/>
          </a:xfrm>
          <a:prstGeom prst="rect">
            <a:avLst/>
          </a:prstGeom>
          <a:noFill/>
        </p:spPr>
        <p:txBody>
          <a:bodyPr wrap="square" rtlCol="0">
            <a:noAutofit/>
          </a:bodyPr>
          <a:lstStyle/>
          <a:p>
            <a:pPr defTabSz="1219170">
              <a:spcAft>
                <a:spcPts val="1200"/>
              </a:spcAft>
            </a:pPr>
            <a:r>
              <a:rPr lang="en-US" sz="2800" b="1" dirty="0">
                <a:solidFill>
                  <a:srgbClr val="008DC6"/>
                </a:solidFill>
              </a:rPr>
              <a:t>Four motions (8–11) related to IPs or Service Tools</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Introduction to the survey on p 24 of </a:t>
            </a:r>
            <a:r>
              <a:rPr lang="en-US" sz="2489" b="1" i="1" dirty="0">
                <a:solidFill>
                  <a:srgbClr val="008DC6"/>
                </a:solidFill>
              </a:rPr>
              <a:t>CAR</a:t>
            </a:r>
            <a:r>
              <a:rPr lang="en-US" sz="2489" b="1" dirty="0">
                <a:solidFill>
                  <a:srgbClr val="008DC6"/>
                </a:solidFill>
              </a:rPr>
              <a:t> explains approach to IP &amp; service tool projects</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The Conference will prioritize project plans using the </a:t>
            </a:r>
            <a:r>
              <a:rPr lang="en-US" sz="2489" b="1" i="1" dirty="0">
                <a:solidFill>
                  <a:srgbClr val="008DC6"/>
                </a:solidFill>
              </a:rPr>
              <a:t>CAR</a:t>
            </a:r>
            <a:r>
              <a:rPr lang="en-US" sz="2489" b="1" dirty="0">
                <a:solidFill>
                  <a:srgbClr val="008DC6"/>
                </a:solidFill>
              </a:rPr>
              <a:t> survey as a guide</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Ideas in the following motions are included in the survey</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The survey allows for ideas to be considered in relation to each other</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pic>
        <p:nvPicPr>
          <p:cNvPr id="6" name="Picture 5">
            <a:extLst>
              <a:ext uri="{FF2B5EF4-FFF2-40B4-BE49-F238E27FC236}">
                <a16:creationId xmlns:a16="http://schemas.microsoft.com/office/drawing/2014/main" id="{4B8C6F3F-B57C-3144-B605-D3EACE4CC427}"/>
              </a:ext>
            </a:extLst>
          </p:cNvPr>
          <p:cNvPicPr>
            <a:picLocks noChangeAspect="1"/>
          </p:cNvPicPr>
          <p:nvPr/>
        </p:nvPicPr>
        <p:blipFill>
          <a:blip r:embed="rId4"/>
          <a:stretch>
            <a:fillRect/>
          </a:stretch>
        </p:blipFill>
        <p:spPr>
          <a:xfrm>
            <a:off x="400050" y="5080000"/>
            <a:ext cx="1761067" cy="1778000"/>
          </a:xfrm>
          <a:prstGeom prst="rect">
            <a:avLst/>
          </a:prstGeom>
        </p:spPr>
      </p:pic>
    </p:spTree>
    <p:extLst>
      <p:ext uri="{BB962C8B-B14F-4D97-AF65-F5344CB8AC3E}">
        <p14:creationId xmlns:p14="http://schemas.microsoft.com/office/powerpoint/2010/main" val="46993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8</a:t>
            </a:r>
            <a:r>
              <a:rPr sz="3200" b="1" dirty="0">
                <a:solidFill>
                  <a:srgbClr val="FF0000"/>
                </a:solidFill>
                <a:latin typeface="+mn-lt"/>
                <a:ea typeface="Cambria" charset="0"/>
                <a:cs typeface="Cambria" charset="0"/>
                <a:sym typeface="BotonBQ-Bold"/>
              </a:rPr>
              <a:t>: </a:t>
            </a:r>
            <a:r>
              <a:rPr lang="en-US" sz="3200" dirty="0"/>
              <a:t>To direct the World Board to create a project plan for the World Service Conference (WSC) 2022, the development of a new IP for daily personal inventory of gratitude. </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969770"/>
          </a:xfrm>
          <a:prstGeom prst="rect">
            <a:avLst/>
          </a:prstGeom>
          <a:noFill/>
        </p:spPr>
        <p:txBody>
          <a:bodyPr wrap="square" rtlCol="0">
            <a:spAutoFit/>
          </a:bodyPr>
          <a:lstStyle/>
          <a:p>
            <a:pPr>
              <a:spcBef>
                <a:spcPts val="1200"/>
              </a:spcBef>
            </a:pPr>
            <a:r>
              <a:rPr lang="en-US" sz="2800" b="1" dirty="0"/>
              <a:t>Intent: </a:t>
            </a:r>
            <a:r>
              <a:rPr lang="en-US" sz="2800" dirty="0"/>
              <a:t>To create a new resource for the fellowship members, through a new IP for the daily personal inventory of gratitude. </a:t>
            </a:r>
          </a:p>
          <a:p>
            <a:pPr>
              <a:spcBef>
                <a:spcPts val="1200"/>
              </a:spcBef>
            </a:pPr>
            <a:r>
              <a:rPr lang="en-US" sz="2800" b="1" dirty="0"/>
              <a:t>Maker: </a:t>
            </a:r>
            <a:r>
              <a:rPr lang="en-US" sz="2800" dirty="0"/>
              <a:t>Argentina Region</a:t>
            </a:r>
          </a:p>
        </p:txBody>
      </p:sp>
    </p:spTree>
    <p:extLst>
      <p:ext uri="{BB962C8B-B14F-4D97-AF65-F5344CB8AC3E}">
        <p14:creationId xmlns:p14="http://schemas.microsoft.com/office/powerpoint/2010/main" val="31529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9</a:t>
            </a:r>
            <a:r>
              <a:rPr sz="3200" b="1" dirty="0">
                <a:solidFill>
                  <a:srgbClr val="FF0000"/>
                </a:solidFill>
                <a:latin typeface="+mn-lt"/>
                <a:ea typeface="Cambria" charset="0"/>
                <a:cs typeface="Cambria" charset="0"/>
                <a:sym typeface="BotonBQ-Bold"/>
              </a:rPr>
              <a:t>: </a:t>
            </a:r>
            <a:r>
              <a:rPr lang="en-US" sz="3200" dirty="0"/>
              <a:t>To direct the World Board to create a project plan for WSC 2022 to create a new IP for women in recovery.</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107996"/>
          </a:xfrm>
          <a:prstGeom prst="rect">
            <a:avLst/>
          </a:prstGeom>
          <a:noFill/>
        </p:spPr>
        <p:txBody>
          <a:bodyPr wrap="square" rtlCol="0">
            <a:spAutoFit/>
          </a:bodyPr>
          <a:lstStyle/>
          <a:p>
            <a:pPr>
              <a:spcBef>
                <a:spcPts val="1200"/>
              </a:spcBef>
            </a:pPr>
            <a:r>
              <a:rPr lang="en-US" sz="2800" b="1" dirty="0"/>
              <a:t>Intent: </a:t>
            </a:r>
            <a:r>
              <a:rPr lang="en-US" sz="2800" dirty="0"/>
              <a:t>To create a new resource for women in recovery.</a:t>
            </a:r>
          </a:p>
          <a:p>
            <a:pPr>
              <a:spcBef>
                <a:spcPts val="1200"/>
              </a:spcBef>
            </a:pPr>
            <a:r>
              <a:rPr lang="en-US" sz="2800" b="1" dirty="0"/>
              <a:t>Maker: </a:t>
            </a:r>
            <a:r>
              <a:rPr lang="en-US" sz="2800" dirty="0"/>
              <a:t>Iran Region</a:t>
            </a:r>
          </a:p>
        </p:txBody>
      </p:sp>
    </p:spTree>
    <p:extLst>
      <p:ext uri="{BB962C8B-B14F-4D97-AF65-F5344CB8AC3E}">
        <p14:creationId xmlns:p14="http://schemas.microsoft.com/office/powerpoint/2010/main" val="71722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10</a:t>
            </a:r>
            <a:r>
              <a:rPr sz="3200" b="1" dirty="0">
                <a:solidFill>
                  <a:srgbClr val="FF0000"/>
                </a:solidFill>
                <a:latin typeface="+mn-lt"/>
                <a:ea typeface="Cambria" charset="0"/>
                <a:cs typeface="Cambria" charset="0"/>
                <a:sym typeface="BotonBQ-Bold"/>
              </a:rPr>
              <a:t>: </a:t>
            </a:r>
            <a:r>
              <a:rPr lang="en-US" sz="3200" dirty="0"/>
              <a:t>To direct the World Board to create a project plan for consideration at WSC 2022 to create a guide for online meetings.</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1692771"/>
          </a:xfrm>
          <a:prstGeom prst="rect">
            <a:avLst/>
          </a:prstGeom>
          <a:noFill/>
        </p:spPr>
        <p:txBody>
          <a:bodyPr wrap="square" rtlCol="0">
            <a:spAutoFit/>
          </a:bodyPr>
          <a:lstStyle/>
          <a:p>
            <a:pPr>
              <a:spcBef>
                <a:spcPts val="1200"/>
              </a:spcBef>
            </a:pPr>
            <a:r>
              <a:rPr lang="en-US" sz="2800" b="1" dirty="0"/>
              <a:t>Intent: </a:t>
            </a:r>
            <a:r>
              <a:rPr lang="en-US" sz="2800" dirty="0"/>
              <a:t>To create a new resource.</a:t>
            </a:r>
          </a:p>
          <a:p>
            <a:pPr>
              <a:spcBef>
                <a:spcPts val="1200"/>
              </a:spcBef>
            </a:pPr>
            <a:r>
              <a:rPr lang="en-US" sz="2800" b="1" dirty="0"/>
              <a:t>Maker: </a:t>
            </a:r>
            <a:r>
              <a:rPr lang="en-US" sz="2800" dirty="0"/>
              <a:t>Latin American Zonal Forum</a:t>
            </a:r>
          </a:p>
          <a:p>
            <a:pPr>
              <a:spcBef>
                <a:spcPts val="1200"/>
              </a:spcBef>
            </a:pPr>
            <a:endParaRPr lang="en-US" sz="2800" dirty="0"/>
          </a:p>
        </p:txBody>
      </p:sp>
    </p:spTree>
    <p:extLst>
      <p:ext uri="{BB962C8B-B14F-4D97-AF65-F5344CB8AC3E}">
        <p14:creationId xmlns:p14="http://schemas.microsoft.com/office/powerpoint/2010/main" val="255141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11</a:t>
            </a:r>
            <a:r>
              <a:rPr sz="3200" b="1" dirty="0">
                <a:solidFill>
                  <a:srgbClr val="FF0000"/>
                </a:solidFill>
                <a:latin typeface="+mn-lt"/>
                <a:ea typeface="Cambria" charset="0"/>
                <a:cs typeface="Cambria" charset="0"/>
                <a:sym typeface="BotonBQ-Bold"/>
              </a:rPr>
              <a:t>: </a:t>
            </a:r>
            <a:r>
              <a:rPr lang="en-US" sz="3200" dirty="0"/>
              <a:t>To direct the World Board to create a project plan for WSC 2022 for a service pamphlet (SP) that explains “being under no surveillance at any time”. </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2400657"/>
          </a:xfrm>
          <a:prstGeom prst="rect">
            <a:avLst/>
          </a:prstGeom>
          <a:noFill/>
        </p:spPr>
        <p:txBody>
          <a:bodyPr wrap="square" rtlCol="0">
            <a:spAutoFit/>
          </a:bodyPr>
          <a:lstStyle/>
          <a:p>
            <a:pPr>
              <a:spcBef>
                <a:spcPts val="1200"/>
              </a:spcBef>
            </a:pPr>
            <a:r>
              <a:rPr lang="en-US" sz="2800" b="1" dirty="0"/>
              <a:t>Intent: </a:t>
            </a:r>
            <a:r>
              <a:rPr lang="en-US" sz="2800" dirty="0"/>
              <a:t>To create an SP regarding “we are under no surveillance at any time” will help to clarify the confusion that members may experience when they see surveillance cameras in facilities where NA meetings are held.</a:t>
            </a:r>
          </a:p>
          <a:p>
            <a:pPr>
              <a:spcBef>
                <a:spcPts val="1200"/>
              </a:spcBef>
            </a:pPr>
            <a:r>
              <a:rPr lang="en-US" sz="2800" b="1" dirty="0"/>
              <a:t>Maker: </a:t>
            </a:r>
            <a:r>
              <a:rPr lang="en-US" sz="2800" dirty="0"/>
              <a:t>Carolina Region</a:t>
            </a:r>
          </a:p>
        </p:txBody>
      </p:sp>
    </p:spTree>
    <p:extLst>
      <p:ext uri="{BB962C8B-B14F-4D97-AF65-F5344CB8AC3E}">
        <p14:creationId xmlns:p14="http://schemas.microsoft.com/office/powerpoint/2010/main" val="122426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047218" y="1092332"/>
            <a:ext cx="7280728" cy="1587235"/>
          </a:xfrm>
          <a:prstGeom prst="rect">
            <a:avLst/>
          </a:prstGeom>
        </p:spPr>
        <p:txBody>
          <a:bodyPr spcFirstLastPara="1" wrap="square" lIns="121900" tIns="121900" rIns="121900" bIns="121900" anchor="t" anchorCtr="0">
            <a:noAutofit/>
          </a:bodyPr>
          <a:lstStyle/>
          <a:p>
            <a:r>
              <a:rPr lang="en-US" b="1" dirty="0">
                <a:solidFill>
                  <a:srgbClr val="FF0000"/>
                </a:solidFill>
              </a:rPr>
              <a:t>Literature Development and Translations</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047218" y="2653721"/>
            <a:ext cx="8025720" cy="3820148"/>
          </a:xfrm>
          <a:prstGeom prst="rect">
            <a:avLst/>
          </a:prstGeom>
          <a:noFill/>
        </p:spPr>
        <p:txBody>
          <a:bodyPr wrap="square" rtlCol="0">
            <a:spAutoFit/>
          </a:bodyPr>
          <a:lstStyle/>
          <a:p>
            <a:pPr defTabSz="1219170">
              <a:spcAft>
                <a:spcPts val="1200"/>
              </a:spcAft>
            </a:pPr>
            <a:r>
              <a:rPr lang="en-US" sz="2800" b="1" dirty="0">
                <a:solidFill>
                  <a:srgbClr val="008DC6"/>
                </a:solidFill>
              </a:rPr>
              <a:t>Three motions (12–14) in this section</a:t>
            </a:r>
          </a:p>
          <a:p>
            <a:pPr marL="342900" indent="-342900" defTabSz="1219170">
              <a:spcAft>
                <a:spcPts val="1200"/>
              </a:spcAft>
              <a:buClr>
                <a:srgbClr val="008DC6"/>
              </a:buClr>
              <a:buFont typeface="Arial" panose="020B0604020202020204" pitchFamily="34" charset="0"/>
              <a:buChar char="•"/>
            </a:pPr>
            <a:r>
              <a:rPr lang="en-US" sz="2489" b="1" dirty="0">
                <a:solidFill>
                  <a:srgbClr val="008DC6"/>
                </a:solidFill>
              </a:rPr>
              <a:t>Background information and resources:</a:t>
            </a:r>
          </a:p>
          <a:p>
            <a:pPr marL="617220" lvl="1" indent="-342900" defTabSz="1219170">
              <a:spcAft>
                <a:spcPts val="1200"/>
              </a:spcAft>
              <a:buClr>
                <a:srgbClr val="008DC6"/>
              </a:buClr>
              <a:buFont typeface="Courier New" panose="02070309020205020404" pitchFamily="49" charset="0"/>
              <a:buChar char="o"/>
            </a:pPr>
            <a:r>
              <a:rPr lang="en-US" sz="2489" b="1" i="1" dirty="0">
                <a:solidFill>
                  <a:srgbClr val="008DC6"/>
                </a:solidFill>
              </a:rPr>
              <a:t>Translation Basics </a:t>
            </a:r>
            <a:r>
              <a:rPr lang="en-US" sz="2489" b="1" dirty="0">
                <a:solidFill>
                  <a:srgbClr val="008DC6"/>
                </a:solidFill>
              </a:rPr>
              <a:t>at </a:t>
            </a:r>
            <a:r>
              <a:rPr lang="en-US" sz="2489" b="1" dirty="0" err="1">
                <a:solidFill>
                  <a:srgbClr val="008DC6"/>
                </a:solidFill>
              </a:rPr>
              <a:t>na.org</a:t>
            </a:r>
            <a:endParaRPr lang="en-US" sz="2489" b="1" dirty="0">
              <a:solidFill>
                <a:srgbClr val="008DC6"/>
              </a:solidFill>
            </a:endParaRPr>
          </a:p>
          <a:p>
            <a:pPr marL="617220" lvl="1" indent="-342900" defTabSz="1219170">
              <a:spcAft>
                <a:spcPts val="1200"/>
              </a:spcAft>
              <a:buClr>
                <a:srgbClr val="008DC6"/>
              </a:buClr>
              <a:buFont typeface="Courier New" panose="02070309020205020404" pitchFamily="49" charset="0"/>
              <a:buChar char="o"/>
            </a:pPr>
            <a:r>
              <a:rPr lang="en-US" sz="2489" b="1" dirty="0">
                <a:solidFill>
                  <a:srgbClr val="008DC6"/>
                </a:solidFill>
              </a:rPr>
              <a:t>World Services Board of Trustees Bulletin #19: Gender-specific language and use of the word “God” in NA literature at </a:t>
            </a:r>
            <a:r>
              <a:rPr lang="en-US" sz="2489" b="1" dirty="0" err="1">
                <a:solidFill>
                  <a:srgbClr val="008DC6"/>
                </a:solidFill>
              </a:rPr>
              <a:t>na.org</a:t>
            </a:r>
            <a:endParaRPr lang="en-US" sz="2489" b="1" dirty="0">
              <a:solidFill>
                <a:srgbClr val="008DC6"/>
              </a:solidFill>
            </a:endParaRPr>
          </a:p>
          <a:p>
            <a:pPr marL="617220" lvl="1" indent="-342900" defTabSz="1219170">
              <a:spcAft>
                <a:spcPts val="1200"/>
              </a:spcAft>
              <a:buClr>
                <a:srgbClr val="008DC6"/>
              </a:buClr>
              <a:buFont typeface="Courier New" panose="02070309020205020404" pitchFamily="49" charset="0"/>
              <a:buChar char="o"/>
            </a:pPr>
            <a:r>
              <a:rPr lang="en-US" sz="2489" b="1" dirty="0">
                <a:solidFill>
                  <a:srgbClr val="008DC6"/>
                </a:solidFill>
              </a:rPr>
              <a:t>List of published materials including translations (Addendum F) on p 135 of the </a:t>
            </a:r>
            <a:r>
              <a:rPr lang="en-US" sz="2489" b="1" i="1" dirty="0">
                <a:solidFill>
                  <a:srgbClr val="008DC6"/>
                </a:solidFill>
              </a:rPr>
              <a:t>CAR</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pic>
        <p:nvPicPr>
          <p:cNvPr id="6" name="Picture 5">
            <a:extLst>
              <a:ext uri="{FF2B5EF4-FFF2-40B4-BE49-F238E27FC236}">
                <a16:creationId xmlns:a16="http://schemas.microsoft.com/office/drawing/2014/main" id="{4B8C6F3F-B57C-3144-B605-D3EACE4CC427}"/>
              </a:ext>
            </a:extLst>
          </p:cNvPr>
          <p:cNvPicPr>
            <a:picLocks noChangeAspect="1"/>
          </p:cNvPicPr>
          <p:nvPr/>
        </p:nvPicPr>
        <p:blipFill>
          <a:blip r:embed="rId4"/>
          <a:stretch>
            <a:fillRect/>
          </a:stretch>
        </p:blipFill>
        <p:spPr>
          <a:xfrm>
            <a:off x="428625" y="5080000"/>
            <a:ext cx="1761067" cy="1778000"/>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5061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12</a:t>
            </a:r>
            <a:r>
              <a:rPr sz="3200" b="1" dirty="0">
                <a:solidFill>
                  <a:srgbClr val="FF0000"/>
                </a:solidFill>
                <a:latin typeface="+mn-lt"/>
                <a:ea typeface="Cambria" charset="0"/>
                <a:cs typeface="Cambria" charset="0"/>
                <a:sym typeface="BotonBQ-Bold"/>
              </a:rPr>
              <a:t>: </a:t>
            </a:r>
            <a:r>
              <a:rPr lang="en-US" sz="3200" dirty="0"/>
              <a:t>To direct the World Board to create the Spanish-language </a:t>
            </a:r>
            <a:r>
              <a:rPr lang="en-US" sz="3200" i="1" dirty="0"/>
              <a:t>Narcotics Anonymous </a:t>
            </a:r>
            <a:r>
              <a:rPr lang="en-US" sz="3200" dirty="0"/>
              <a:t>(Basic Text), </a:t>
            </a:r>
            <a:r>
              <a:rPr lang="en-US" sz="3200" i="1" dirty="0"/>
              <a:t>Step Working Guides</a:t>
            </a:r>
            <a:r>
              <a:rPr lang="en-US" sz="3200" dirty="0"/>
              <a:t>, and </a:t>
            </a:r>
            <a:r>
              <a:rPr lang="en-US" sz="3200" i="1" dirty="0"/>
              <a:t>It Works: How and Why </a:t>
            </a:r>
            <a:r>
              <a:rPr lang="en-US" sz="3200" dirty="0"/>
              <a:t>available in an audio format.</a:t>
            </a:r>
          </a:p>
        </p:txBody>
      </p:sp>
      <p:sp>
        <p:nvSpPr>
          <p:cNvPr id="3" name="TextBox 2">
            <a:extLst>
              <a:ext uri="{FF2B5EF4-FFF2-40B4-BE49-F238E27FC236}">
                <a16:creationId xmlns:a16="http://schemas.microsoft.com/office/drawing/2014/main" id="{36926804-A1F8-5840-A2C2-663B7E5F0EAA}"/>
              </a:ext>
            </a:extLst>
          </p:cNvPr>
          <p:cNvSpPr txBox="1"/>
          <p:nvPr/>
        </p:nvSpPr>
        <p:spPr>
          <a:xfrm>
            <a:off x="988541" y="2863783"/>
            <a:ext cx="9700054" cy="2708434"/>
          </a:xfrm>
          <a:prstGeom prst="rect">
            <a:avLst/>
          </a:prstGeom>
          <a:noFill/>
        </p:spPr>
        <p:txBody>
          <a:bodyPr wrap="square" rtlCol="0">
            <a:spAutoFit/>
          </a:bodyPr>
          <a:lstStyle/>
          <a:p>
            <a:pPr>
              <a:spcBef>
                <a:spcPts val="1200"/>
              </a:spcBef>
            </a:pPr>
            <a:r>
              <a:rPr lang="en-US" sz="2800" b="1" dirty="0"/>
              <a:t>Intent: </a:t>
            </a:r>
            <a:r>
              <a:rPr lang="en-US" sz="2800" dirty="0"/>
              <a:t>To increase access to NA Literature for the Spanish-speaking community.</a:t>
            </a:r>
          </a:p>
          <a:p>
            <a:pPr>
              <a:spcBef>
                <a:spcPts val="1200"/>
              </a:spcBef>
            </a:pPr>
            <a:r>
              <a:rPr lang="en-US" sz="2800" b="1" dirty="0"/>
              <a:t>Maker: </a:t>
            </a:r>
            <a:r>
              <a:rPr lang="en-US" sz="2800" dirty="0"/>
              <a:t>Southern California Region</a:t>
            </a:r>
          </a:p>
          <a:p>
            <a:pPr>
              <a:spcBef>
                <a:spcPts val="1200"/>
              </a:spcBef>
            </a:pPr>
            <a:endParaRPr lang="en-US" sz="2800" dirty="0"/>
          </a:p>
          <a:p>
            <a:pPr>
              <a:spcBef>
                <a:spcPts val="1200"/>
              </a:spcBef>
            </a:pPr>
            <a:endParaRPr lang="en-US" sz="2800" dirty="0"/>
          </a:p>
        </p:txBody>
      </p:sp>
    </p:spTree>
    <p:extLst>
      <p:ext uri="{BB962C8B-B14F-4D97-AF65-F5344CB8AC3E}">
        <p14:creationId xmlns:p14="http://schemas.microsoft.com/office/powerpoint/2010/main" val="275734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1</a:t>
            </a:r>
            <a:r>
              <a:rPr sz="3200" b="1" dirty="0">
                <a:solidFill>
                  <a:srgbClr val="660066"/>
                </a:solidFill>
                <a:latin typeface="+mn-lt"/>
                <a:ea typeface="Cambria" charset="0"/>
                <a:cs typeface="Cambria" charset="0"/>
                <a:sym typeface="BotonBQ-Bold"/>
              </a:rPr>
              <a:t>:</a:t>
            </a:r>
            <a:r>
              <a:rPr sz="3200" b="1" dirty="0">
                <a:solidFill>
                  <a:srgbClr val="00B0F0"/>
                </a:solidFill>
                <a:latin typeface="+mn-lt"/>
                <a:ea typeface="Cambria" charset="0"/>
                <a:cs typeface="Cambria" charset="0"/>
                <a:sym typeface="BotonBQ-Bold"/>
              </a:rPr>
              <a:t> </a:t>
            </a:r>
            <a:r>
              <a:rPr lang="en-US" sz="3200" dirty="0"/>
              <a:t>To approve the NAWS Long-Term Goals, which serve as the foundation of the NA World Services Strategic Plan. </a:t>
            </a:r>
          </a:p>
        </p:txBody>
      </p:sp>
      <p:sp>
        <p:nvSpPr>
          <p:cNvPr id="3" name="TextBox 2">
            <a:extLst>
              <a:ext uri="{FF2B5EF4-FFF2-40B4-BE49-F238E27FC236}">
                <a16:creationId xmlns:a16="http://schemas.microsoft.com/office/drawing/2014/main" id="{36926804-A1F8-5840-A2C2-663B7E5F0EAA}"/>
              </a:ext>
            </a:extLst>
          </p:cNvPr>
          <p:cNvSpPr txBox="1"/>
          <p:nvPr/>
        </p:nvSpPr>
        <p:spPr>
          <a:xfrm>
            <a:off x="2040673" y="2706128"/>
            <a:ext cx="6478859" cy="1477328"/>
          </a:xfrm>
          <a:prstGeom prst="rect">
            <a:avLst/>
          </a:prstGeom>
          <a:noFill/>
        </p:spPr>
        <p:txBody>
          <a:bodyPr wrap="square" rtlCol="0">
            <a:spAutoFit/>
          </a:bodyPr>
          <a:lstStyle/>
          <a:p>
            <a:pPr>
              <a:spcBef>
                <a:spcPts val="1200"/>
              </a:spcBef>
              <a:spcAft>
                <a:spcPts val="1200"/>
              </a:spcAft>
            </a:pPr>
            <a:r>
              <a:rPr lang="en-US" sz="3000" b="1" dirty="0">
                <a:solidFill>
                  <a:srgbClr val="660066"/>
                </a:solidFill>
              </a:rPr>
              <a:t>Intent:</a:t>
            </a:r>
            <a:r>
              <a:rPr lang="en-US" sz="3000" b="1" dirty="0"/>
              <a:t> </a:t>
            </a:r>
            <a:r>
              <a:rPr lang="en-US" sz="3000" dirty="0"/>
              <a:t>To take a next step in creating a collaborative strategic plan for NA World Services.</a:t>
            </a:r>
          </a:p>
        </p:txBody>
      </p:sp>
    </p:spTree>
    <p:extLst>
      <p:ext uri="{BB962C8B-B14F-4D97-AF65-F5344CB8AC3E}">
        <p14:creationId xmlns:p14="http://schemas.microsoft.com/office/powerpoint/2010/main" val="130490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13</a:t>
            </a:r>
            <a:r>
              <a:rPr sz="3200" b="1" dirty="0">
                <a:solidFill>
                  <a:srgbClr val="FF0000"/>
                </a:solidFill>
                <a:latin typeface="+mn-lt"/>
                <a:ea typeface="Cambria" charset="0"/>
                <a:cs typeface="Cambria" charset="0"/>
                <a:sym typeface="BotonBQ-Bold"/>
              </a:rPr>
              <a:t>: </a:t>
            </a:r>
            <a:r>
              <a:rPr lang="en-US" sz="3200" dirty="0"/>
              <a:t>To direct the World Board to create a project plan for consideration at the WSC 2022 to investigate changes and/or additional wording to NA literature from gender specific language to gender neutral and inclusive language.</a:t>
            </a:r>
          </a:p>
        </p:txBody>
      </p:sp>
      <p:sp>
        <p:nvSpPr>
          <p:cNvPr id="3" name="TextBox 2">
            <a:extLst>
              <a:ext uri="{FF2B5EF4-FFF2-40B4-BE49-F238E27FC236}">
                <a16:creationId xmlns:a16="http://schemas.microsoft.com/office/drawing/2014/main" id="{36926804-A1F8-5840-A2C2-663B7E5F0EAA}"/>
              </a:ext>
            </a:extLst>
          </p:cNvPr>
          <p:cNvSpPr txBox="1"/>
          <p:nvPr/>
        </p:nvSpPr>
        <p:spPr>
          <a:xfrm>
            <a:off x="1023710" y="3403045"/>
            <a:ext cx="9700054" cy="2554545"/>
          </a:xfrm>
          <a:prstGeom prst="rect">
            <a:avLst/>
          </a:prstGeom>
          <a:noFill/>
        </p:spPr>
        <p:txBody>
          <a:bodyPr wrap="square" rtlCol="0">
            <a:spAutoFit/>
          </a:bodyPr>
          <a:lstStyle/>
          <a:p>
            <a:pPr>
              <a:spcBef>
                <a:spcPts val="1200"/>
              </a:spcBef>
            </a:pPr>
            <a:r>
              <a:rPr lang="en-US" sz="2800" b="1" dirty="0"/>
              <a:t>Intent: </a:t>
            </a:r>
            <a:r>
              <a:rPr lang="en-US" sz="2800" dirty="0"/>
              <a:t>This motion will give the conference and the Fellowship the ability to meaningfully discuss changes to our literature to be more inclusive of all our members.</a:t>
            </a:r>
          </a:p>
          <a:p>
            <a:pPr>
              <a:spcBef>
                <a:spcPts val="1200"/>
              </a:spcBef>
            </a:pPr>
            <a:r>
              <a:rPr lang="en-US" sz="2800" b="1" dirty="0"/>
              <a:t>Maker: </a:t>
            </a:r>
            <a:r>
              <a:rPr lang="en-US" sz="2800" dirty="0"/>
              <a:t>Sweden and Australia Regions</a:t>
            </a:r>
          </a:p>
          <a:p>
            <a:pPr>
              <a:spcBef>
                <a:spcPts val="1200"/>
              </a:spcBef>
            </a:pPr>
            <a:endParaRPr lang="en-US" sz="2800" dirty="0"/>
          </a:p>
        </p:txBody>
      </p:sp>
    </p:spTree>
    <p:extLst>
      <p:ext uri="{BB962C8B-B14F-4D97-AF65-F5344CB8AC3E}">
        <p14:creationId xmlns:p14="http://schemas.microsoft.com/office/powerpoint/2010/main" val="269280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14</a:t>
            </a:r>
            <a:r>
              <a:rPr sz="3200" b="1" dirty="0">
                <a:solidFill>
                  <a:srgbClr val="FF0000"/>
                </a:solidFill>
                <a:latin typeface="+mn-lt"/>
                <a:ea typeface="Cambria" charset="0"/>
                <a:cs typeface="Cambria" charset="0"/>
                <a:sym typeface="BotonBQ-Bold"/>
              </a:rPr>
              <a:t>: </a:t>
            </a:r>
            <a:r>
              <a:rPr lang="en-US" sz="3200" dirty="0"/>
              <a:t>To place an 8-year moratorium on the creation of new English language recovery literature after WSC 2020 to WSC 2028, excluding any literature projects already in development.</a:t>
            </a:r>
          </a:p>
        </p:txBody>
      </p:sp>
      <p:sp>
        <p:nvSpPr>
          <p:cNvPr id="3" name="TextBox 2">
            <a:extLst>
              <a:ext uri="{FF2B5EF4-FFF2-40B4-BE49-F238E27FC236}">
                <a16:creationId xmlns:a16="http://schemas.microsoft.com/office/drawing/2014/main" id="{36926804-A1F8-5840-A2C2-663B7E5F0EAA}"/>
              </a:ext>
            </a:extLst>
          </p:cNvPr>
          <p:cNvSpPr txBox="1"/>
          <p:nvPr/>
        </p:nvSpPr>
        <p:spPr>
          <a:xfrm>
            <a:off x="1023710" y="3403045"/>
            <a:ext cx="9700054" cy="1538883"/>
          </a:xfrm>
          <a:prstGeom prst="rect">
            <a:avLst/>
          </a:prstGeom>
          <a:noFill/>
        </p:spPr>
        <p:txBody>
          <a:bodyPr wrap="square" rtlCol="0">
            <a:spAutoFit/>
          </a:bodyPr>
          <a:lstStyle/>
          <a:p>
            <a:pPr>
              <a:spcBef>
                <a:spcPts val="1200"/>
              </a:spcBef>
            </a:pPr>
            <a:r>
              <a:rPr lang="en-US" sz="2800" b="1" dirty="0"/>
              <a:t>Intent: </a:t>
            </a:r>
            <a:r>
              <a:rPr lang="en-US" sz="2800" dirty="0"/>
              <a:t>To allow time and potentially free up resources for foreign language literature translation and production. </a:t>
            </a:r>
          </a:p>
          <a:p>
            <a:pPr>
              <a:spcBef>
                <a:spcPts val="1200"/>
              </a:spcBef>
            </a:pPr>
            <a:r>
              <a:rPr lang="en-US" sz="2800" b="1" dirty="0"/>
              <a:t>Maker: </a:t>
            </a:r>
            <a:r>
              <a:rPr lang="en-US" sz="2800" dirty="0"/>
              <a:t>California Inland Region</a:t>
            </a:r>
          </a:p>
        </p:txBody>
      </p:sp>
    </p:spTree>
    <p:extLst>
      <p:ext uri="{BB962C8B-B14F-4D97-AF65-F5344CB8AC3E}">
        <p14:creationId xmlns:p14="http://schemas.microsoft.com/office/powerpoint/2010/main" val="1323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475843" y="1253936"/>
            <a:ext cx="6872400" cy="1110777"/>
          </a:xfrm>
          <a:prstGeom prst="rect">
            <a:avLst/>
          </a:prstGeom>
        </p:spPr>
        <p:txBody>
          <a:bodyPr spcFirstLastPara="1" wrap="square" lIns="121900" tIns="121900" rIns="121900" bIns="121900" anchor="t" anchorCtr="0">
            <a:noAutofit/>
          </a:bodyPr>
          <a:lstStyle/>
          <a:p>
            <a:r>
              <a:rPr lang="en-US" b="1" dirty="0">
                <a:solidFill>
                  <a:srgbClr val="FF0000"/>
                </a:solidFill>
              </a:rPr>
              <a:t>Public Relations Materials</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554132" y="3017392"/>
            <a:ext cx="7532360" cy="475387"/>
          </a:xfrm>
          <a:prstGeom prst="rect">
            <a:avLst/>
          </a:prstGeom>
          <a:noFill/>
        </p:spPr>
        <p:txBody>
          <a:bodyPr wrap="square" rtlCol="0">
            <a:spAutoFit/>
          </a:bodyPr>
          <a:lstStyle/>
          <a:p>
            <a:pPr defTabSz="1219170">
              <a:spcAft>
                <a:spcPts val="1200"/>
              </a:spcAft>
            </a:pPr>
            <a:r>
              <a:rPr lang="en-US" sz="2489" b="1" dirty="0">
                <a:solidFill>
                  <a:srgbClr val="008DC6"/>
                </a:solidFill>
              </a:rPr>
              <a:t>Motion 15</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pic>
        <p:nvPicPr>
          <p:cNvPr id="6" name="Picture 5">
            <a:extLst>
              <a:ext uri="{FF2B5EF4-FFF2-40B4-BE49-F238E27FC236}">
                <a16:creationId xmlns:a16="http://schemas.microsoft.com/office/drawing/2014/main" id="{4B8C6F3F-B57C-3144-B605-D3EACE4CC427}"/>
              </a:ext>
            </a:extLst>
          </p:cNvPr>
          <p:cNvPicPr>
            <a:picLocks noChangeAspect="1"/>
          </p:cNvPicPr>
          <p:nvPr/>
        </p:nvPicPr>
        <p:blipFill>
          <a:blip r:embed="rId4"/>
          <a:stretch>
            <a:fillRect/>
          </a:stretch>
        </p:blipFill>
        <p:spPr>
          <a:xfrm>
            <a:off x="429768" y="5080000"/>
            <a:ext cx="1761067" cy="1778000"/>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0554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5"/>
            <a:ext cx="10583353" cy="42878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15</a:t>
            </a:r>
            <a:r>
              <a:rPr sz="3200" b="1" dirty="0">
                <a:solidFill>
                  <a:srgbClr val="FF0000"/>
                </a:solidFill>
                <a:latin typeface="+mn-lt"/>
                <a:ea typeface="Cambria" charset="0"/>
                <a:cs typeface="Cambria" charset="0"/>
                <a:sym typeface="BotonBQ-Bold"/>
              </a:rPr>
              <a:t>: </a:t>
            </a:r>
            <a:r>
              <a:rPr lang="en-US" sz="3000" dirty="0"/>
              <a:t>Instruct the World Board to develop a project plan for the 2022 World Service Conference (WSC) to produce an informative video about Narcotics Anonymous, for Public Relations services [committees] and online publication, approved by NAWS, where it is briefly explained: </a:t>
            </a:r>
          </a:p>
          <a:p>
            <a:r>
              <a:rPr lang="en-US" sz="3000" dirty="0"/>
              <a:t>1. What is Narcotics Anonymous </a:t>
            </a:r>
          </a:p>
          <a:p>
            <a:r>
              <a:rPr lang="en-US" sz="3000" dirty="0"/>
              <a:t>2. How it works </a:t>
            </a:r>
          </a:p>
          <a:p>
            <a:r>
              <a:rPr lang="en-US" sz="3000" dirty="0"/>
              <a:t>3. How to contact NA </a:t>
            </a:r>
          </a:p>
        </p:txBody>
      </p:sp>
      <p:sp>
        <p:nvSpPr>
          <p:cNvPr id="3" name="TextBox 2">
            <a:extLst>
              <a:ext uri="{FF2B5EF4-FFF2-40B4-BE49-F238E27FC236}">
                <a16:creationId xmlns:a16="http://schemas.microsoft.com/office/drawing/2014/main" id="{36926804-A1F8-5840-A2C2-663B7E5F0EAA}"/>
              </a:ext>
            </a:extLst>
          </p:cNvPr>
          <p:cNvSpPr txBox="1"/>
          <p:nvPr/>
        </p:nvSpPr>
        <p:spPr>
          <a:xfrm>
            <a:off x="1336430" y="4572055"/>
            <a:ext cx="9261231" cy="2554545"/>
          </a:xfrm>
          <a:prstGeom prst="rect">
            <a:avLst/>
          </a:prstGeom>
          <a:noFill/>
        </p:spPr>
        <p:txBody>
          <a:bodyPr wrap="square" rtlCol="0">
            <a:spAutoFit/>
          </a:bodyPr>
          <a:lstStyle/>
          <a:p>
            <a:pPr>
              <a:spcBef>
                <a:spcPts val="1200"/>
              </a:spcBef>
            </a:pPr>
            <a:r>
              <a:rPr lang="en-US" sz="2800" b="1" dirty="0"/>
              <a:t>Intent: </a:t>
            </a:r>
            <a:r>
              <a:rPr lang="en-US" sz="2800" dirty="0"/>
              <a:t>That the fellowship has a new Public Relations resource that explains clearly and briefly what Narcotics Anonymous is, how it works and the ways to contact NA. </a:t>
            </a:r>
          </a:p>
          <a:p>
            <a:pPr>
              <a:spcBef>
                <a:spcPts val="1200"/>
              </a:spcBef>
            </a:pPr>
            <a:r>
              <a:rPr lang="en-US" sz="2800" b="1" dirty="0"/>
              <a:t>Maker: </a:t>
            </a:r>
            <a:r>
              <a:rPr lang="en-US" sz="2800" dirty="0"/>
              <a:t>Argentina Region</a:t>
            </a:r>
          </a:p>
          <a:p>
            <a:pPr>
              <a:spcBef>
                <a:spcPts val="1200"/>
              </a:spcBef>
            </a:pPr>
            <a:endParaRPr lang="en-US" sz="2800" dirty="0"/>
          </a:p>
        </p:txBody>
      </p:sp>
    </p:spTree>
    <p:extLst>
      <p:ext uri="{BB962C8B-B14F-4D97-AF65-F5344CB8AC3E}">
        <p14:creationId xmlns:p14="http://schemas.microsoft.com/office/powerpoint/2010/main" val="1217361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475843" y="1605629"/>
            <a:ext cx="6872400" cy="1110777"/>
          </a:xfrm>
          <a:prstGeom prst="rect">
            <a:avLst/>
          </a:prstGeom>
        </p:spPr>
        <p:txBody>
          <a:bodyPr spcFirstLastPara="1" wrap="square" lIns="121900" tIns="121900" rIns="121900" bIns="121900" anchor="t" anchorCtr="0">
            <a:noAutofit/>
          </a:bodyPr>
          <a:lstStyle/>
          <a:p>
            <a:r>
              <a:rPr lang="en-US" b="1" dirty="0">
                <a:solidFill>
                  <a:srgbClr val="FF0000"/>
                </a:solidFill>
              </a:rPr>
              <a:t>WSC Policies</a:t>
            </a:r>
            <a:endParaRPr b="1" dirty="0">
              <a:solidFill>
                <a:srgbClr val="FF0000"/>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554132" y="3017392"/>
            <a:ext cx="7532360" cy="475387"/>
          </a:xfrm>
          <a:prstGeom prst="rect">
            <a:avLst/>
          </a:prstGeom>
          <a:noFill/>
        </p:spPr>
        <p:txBody>
          <a:bodyPr wrap="square" rtlCol="0">
            <a:spAutoFit/>
          </a:bodyPr>
          <a:lstStyle/>
          <a:p>
            <a:pPr defTabSz="1219170">
              <a:spcAft>
                <a:spcPts val="1200"/>
              </a:spcAft>
            </a:pPr>
            <a:r>
              <a:rPr lang="en-US" sz="2489" b="1" dirty="0">
                <a:solidFill>
                  <a:srgbClr val="008DC6"/>
                </a:solidFill>
              </a:rPr>
              <a:t>Motion 16</a:t>
            </a:r>
          </a:p>
        </p:txBody>
      </p:sp>
      <p:pic>
        <p:nvPicPr>
          <p:cNvPr id="5" name="Picture 4">
            <a:extLst>
              <a:ext uri="{FF2B5EF4-FFF2-40B4-BE49-F238E27FC236}">
                <a16:creationId xmlns:a16="http://schemas.microsoft.com/office/drawing/2014/main" id="{EE7F8E8E-75F5-494E-9C25-137A00072DC9}"/>
              </a:ext>
            </a:extLst>
          </p:cNvPr>
          <p:cNvPicPr>
            <a:picLocks noChangeAspect="1"/>
          </p:cNvPicPr>
          <p:nvPr/>
        </p:nvPicPr>
        <p:blipFill>
          <a:blip r:embed="rId3"/>
          <a:stretch>
            <a:fillRect/>
          </a:stretch>
        </p:blipFill>
        <p:spPr>
          <a:xfrm>
            <a:off x="10785518" y="542182"/>
            <a:ext cx="728133" cy="745067"/>
          </a:xfrm>
          <a:prstGeom prst="rect">
            <a:avLst/>
          </a:prstGeom>
        </p:spPr>
      </p:pic>
      <p:pic>
        <p:nvPicPr>
          <p:cNvPr id="6" name="Picture 5">
            <a:extLst>
              <a:ext uri="{FF2B5EF4-FFF2-40B4-BE49-F238E27FC236}">
                <a16:creationId xmlns:a16="http://schemas.microsoft.com/office/drawing/2014/main" id="{4B8C6F3F-B57C-3144-B605-D3EACE4CC427}"/>
              </a:ext>
            </a:extLst>
          </p:cNvPr>
          <p:cNvPicPr>
            <a:picLocks noChangeAspect="1"/>
          </p:cNvPicPr>
          <p:nvPr/>
        </p:nvPicPr>
        <p:blipFill>
          <a:blip r:embed="rId4"/>
          <a:stretch>
            <a:fillRect/>
          </a:stretch>
        </p:blipFill>
        <p:spPr>
          <a:xfrm>
            <a:off x="429768" y="5080000"/>
            <a:ext cx="1761067" cy="1778000"/>
          </a:xfrm>
          <a:prstGeom prst="rect">
            <a:avLst/>
          </a:prstGeom>
        </p:spPr>
      </p:pic>
      <p:sp>
        <p:nvSpPr>
          <p:cNvPr id="2" name="TextBox 1">
            <a:extLst>
              <a:ext uri="{FF2B5EF4-FFF2-40B4-BE49-F238E27FC236}">
                <a16:creationId xmlns:a16="http://schemas.microsoft.com/office/drawing/2014/main" id="{4ABF9DDC-FC47-004D-A2A8-168F832127AD}"/>
              </a:ext>
            </a:extLst>
          </p:cNvPr>
          <p:cNvSpPr txBox="1"/>
          <p:nvPr/>
        </p:nvSpPr>
        <p:spPr>
          <a:xfrm>
            <a:off x="10558463" y="1885950"/>
            <a:ext cx="184731" cy="37965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09482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9" y="612426"/>
            <a:ext cx="10583353" cy="341665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BotonBQ-Bold"/>
              </a:rPr>
              <a:t>16</a:t>
            </a:r>
            <a:r>
              <a:rPr sz="3200" b="1" dirty="0">
                <a:solidFill>
                  <a:srgbClr val="FF0000"/>
                </a:solidFill>
                <a:latin typeface="+mn-lt"/>
                <a:ea typeface="Cambria" charset="0"/>
                <a:cs typeface="Cambria" charset="0"/>
                <a:sym typeface="BotonBQ-Bold"/>
              </a:rPr>
              <a:t>: </a:t>
            </a:r>
            <a:r>
              <a:rPr lang="en-US" sz="3000" dirty="0"/>
              <a:t>If any Motion or Proposal, in Content or Intent, has been submitted and failed to achieve consensus or adoption at two consecutive World Service Conferences, the previously proposed Content and Intent may not be suggested to the Fellowship in the Conference Agenda Report (CAR)/ Conference Approval Track (CAT) or at the WSC for one entire conference cycle.</a:t>
            </a:r>
          </a:p>
        </p:txBody>
      </p:sp>
      <p:sp>
        <p:nvSpPr>
          <p:cNvPr id="3" name="TextBox 2">
            <a:extLst>
              <a:ext uri="{FF2B5EF4-FFF2-40B4-BE49-F238E27FC236}">
                <a16:creationId xmlns:a16="http://schemas.microsoft.com/office/drawing/2014/main" id="{36926804-A1F8-5840-A2C2-663B7E5F0EAA}"/>
              </a:ext>
            </a:extLst>
          </p:cNvPr>
          <p:cNvSpPr txBox="1"/>
          <p:nvPr/>
        </p:nvSpPr>
        <p:spPr>
          <a:xfrm>
            <a:off x="1594338" y="4505014"/>
            <a:ext cx="9261231" cy="1538883"/>
          </a:xfrm>
          <a:prstGeom prst="rect">
            <a:avLst/>
          </a:prstGeom>
          <a:noFill/>
        </p:spPr>
        <p:txBody>
          <a:bodyPr wrap="square" rtlCol="0">
            <a:spAutoFit/>
          </a:bodyPr>
          <a:lstStyle/>
          <a:p>
            <a:pPr>
              <a:spcBef>
                <a:spcPts val="1200"/>
              </a:spcBef>
            </a:pPr>
            <a:r>
              <a:rPr lang="en-US" sz="2800" b="1" dirty="0"/>
              <a:t>Intent: </a:t>
            </a:r>
            <a:r>
              <a:rPr lang="en-US" sz="2800" dirty="0"/>
              <a:t>To use the Fellowship's decision-making processes and time responsibly and effectively.</a:t>
            </a:r>
          </a:p>
          <a:p>
            <a:pPr>
              <a:spcBef>
                <a:spcPts val="1200"/>
              </a:spcBef>
            </a:pPr>
            <a:r>
              <a:rPr lang="en-US" sz="2800" b="1" dirty="0"/>
              <a:t>Maker: </a:t>
            </a:r>
            <a:r>
              <a:rPr lang="en-US" sz="2800" dirty="0"/>
              <a:t>Volunteer and Southern California Regions</a:t>
            </a:r>
          </a:p>
        </p:txBody>
      </p:sp>
    </p:spTree>
    <p:extLst>
      <p:ext uri="{BB962C8B-B14F-4D97-AF65-F5344CB8AC3E}">
        <p14:creationId xmlns:p14="http://schemas.microsoft.com/office/powerpoint/2010/main" val="2024663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94E49472-BAA5-D84F-BBB9-0CBBDACA6F8D}"/>
              </a:ext>
            </a:extLst>
          </p:cNvPr>
          <p:cNvSpPr/>
          <p:nvPr/>
        </p:nvSpPr>
        <p:spPr>
          <a:xfrm>
            <a:off x="303131" y="882714"/>
            <a:ext cx="5223969" cy="5158857"/>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PopplLaudatio-Regular"/>
              </a:rPr>
              <a:t>Four other </a:t>
            </a:r>
            <a:r>
              <a:rPr lang="en-US" sz="3200" b="1" dirty="0">
                <a:solidFill>
                  <a:srgbClr val="FF0000"/>
                </a:solidFill>
                <a:latin typeface="+mn-lt"/>
                <a:ea typeface="Cambria" charset="0"/>
                <a:cs typeface="Cambria" charset="0"/>
                <a:sym typeface="PopplLaudatio-Regular"/>
              </a:rPr>
              <a:t>PowerPoint</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PopplLaudatio-Regular"/>
              </a:rPr>
              <a:t>s available online</a:t>
            </a:r>
            <a:endParaRPr kumimoji="0" lang="en-US" sz="3200" b="1" i="0" u="none" strike="noStrike" kern="1200" cap="none" spc="0" normalizeH="0" baseline="0" noProof="0" dirty="0">
              <a:ln>
                <a:noFill/>
              </a:ln>
              <a:solidFill>
                <a:srgbClr val="FF0000"/>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3200" b="1" dirty="0">
                <a:solidFill>
                  <a:srgbClr val="FF0000"/>
                </a:solidFill>
                <a:latin typeface="+mn-lt"/>
                <a:ea typeface="Cambria" charset="0"/>
                <a:cs typeface="Cambria" charset="0"/>
                <a:sym typeface="PopplLaudatio-Regular"/>
              </a:rPr>
              <a:t>Surveys available online</a:t>
            </a:r>
            <a:endPar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1" u="none" strike="noStrike" kern="1200" cap="none" spc="0" normalizeH="0" baseline="0" noProof="0" dirty="0">
                <a:ln>
                  <a:noFill/>
                </a:ln>
                <a:solidFill>
                  <a:srgbClr val="FF0000"/>
                </a:solidFill>
                <a:effectLst/>
                <a:uLnTx/>
                <a:uFillTx/>
                <a:latin typeface="+mn-lt"/>
                <a:ea typeface="Cambria" charset="0"/>
                <a:cs typeface="Cambria" charset="0"/>
                <a:sym typeface="PopplLaudatio-Regular"/>
              </a:rPr>
              <a:t>CAR</a:t>
            </a:r>
            <a:r>
              <a:rPr kumimoji="0" sz="3200" b="1" i="0" u="none" strike="noStrike" kern="1200" cap="none" spc="0" normalizeH="0" baseline="0" noProof="0" dirty="0">
                <a:ln>
                  <a:noFill/>
                </a:ln>
                <a:solidFill>
                  <a:srgbClr val="FF0000"/>
                </a:solidFill>
                <a:effectLst/>
                <a:uLnTx/>
                <a:uFillTx/>
                <a:latin typeface="+mn-lt"/>
                <a:ea typeface="Cambria" charset="0"/>
                <a:cs typeface="Cambria" charset="0"/>
                <a:sym typeface="PopplLaudatio-Regular"/>
              </a:rPr>
              <a:t> can be downloaded or hard copies can be ordered from NA 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00B0F0"/>
                </a:solidFill>
                <a:effectLst/>
                <a:uLnTx/>
                <a:uFill>
                  <a:solidFill>
                    <a:srgbClr val="00B0F0"/>
                  </a:solidFill>
                </a:uFill>
                <a:latin typeface="+mn-lt"/>
                <a:ea typeface="Cambria" charset="0"/>
                <a:cs typeface="Cambria" charset="0"/>
                <a:sym typeface="PopplLaudatio-Regular"/>
              </a:rPr>
              <a:t>www.na.org/conference</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00B0F0"/>
                </a:solidFill>
                <a:effectLst/>
                <a:uLnTx/>
                <a:uFill>
                  <a:solidFill>
                    <a:srgbClr val="00B0F0"/>
                  </a:solidFill>
                </a:uFill>
                <a:latin typeface="+mn-lt"/>
                <a:ea typeface="Cambria" charset="0"/>
                <a:cs typeface="Cambria" charset="0"/>
                <a:sym typeface="PopplLaudatio-Regular"/>
              </a:rPr>
              <a:t>worldboard@na.org </a:t>
            </a:r>
          </a:p>
        </p:txBody>
      </p:sp>
      <p:pic>
        <p:nvPicPr>
          <p:cNvPr id="3" name="Picture 2">
            <a:extLst>
              <a:ext uri="{FF2B5EF4-FFF2-40B4-BE49-F238E27FC236}">
                <a16:creationId xmlns:a16="http://schemas.microsoft.com/office/drawing/2014/main" id="{0493189A-6FB3-AC4A-8F8C-1CD9D5A3798B}"/>
              </a:ext>
            </a:extLst>
          </p:cNvPr>
          <p:cNvPicPr>
            <a:picLocks noChangeAspect="1"/>
          </p:cNvPicPr>
          <p:nvPr/>
        </p:nvPicPr>
        <p:blipFill>
          <a:blip r:embed="rId3"/>
          <a:stretch>
            <a:fillRect/>
          </a:stretch>
        </p:blipFill>
        <p:spPr>
          <a:xfrm>
            <a:off x="10789364" y="584853"/>
            <a:ext cx="982133" cy="508000"/>
          </a:xfrm>
          <a:prstGeom prst="rect">
            <a:avLst/>
          </a:prstGeom>
        </p:spPr>
      </p:pic>
      <p:pic>
        <p:nvPicPr>
          <p:cNvPr id="4" name="Picture 3">
            <a:extLst>
              <a:ext uri="{FF2B5EF4-FFF2-40B4-BE49-F238E27FC236}">
                <a16:creationId xmlns:a16="http://schemas.microsoft.com/office/drawing/2014/main" id="{195E3B3C-E78B-8446-B3E5-3DC70E12DE33}"/>
              </a:ext>
            </a:extLst>
          </p:cNvPr>
          <p:cNvPicPr>
            <a:picLocks noChangeAspect="1"/>
          </p:cNvPicPr>
          <p:nvPr/>
        </p:nvPicPr>
        <p:blipFill>
          <a:blip r:embed="rId4"/>
          <a:stretch>
            <a:fillRect/>
          </a:stretch>
        </p:blipFill>
        <p:spPr>
          <a:xfrm>
            <a:off x="7570724" y="4582377"/>
            <a:ext cx="1320800" cy="558800"/>
          </a:xfrm>
          <a:prstGeom prst="rect">
            <a:avLst/>
          </a:prstGeom>
        </p:spPr>
      </p:pic>
      <p:pic>
        <p:nvPicPr>
          <p:cNvPr id="5" name="Picture 4">
            <a:extLst>
              <a:ext uri="{FF2B5EF4-FFF2-40B4-BE49-F238E27FC236}">
                <a16:creationId xmlns:a16="http://schemas.microsoft.com/office/drawing/2014/main" id="{FCFB1FF6-0268-B243-9E4C-0F333B0913A6}"/>
              </a:ext>
            </a:extLst>
          </p:cNvPr>
          <p:cNvPicPr>
            <a:picLocks noChangeAspect="1"/>
          </p:cNvPicPr>
          <p:nvPr/>
        </p:nvPicPr>
        <p:blipFill>
          <a:blip r:embed="rId5"/>
          <a:stretch>
            <a:fillRect/>
          </a:stretch>
        </p:blipFill>
        <p:spPr>
          <a:xfrm>
            <a:off x="10852840" y="4727279"/>
            <a:ext cx="609600" cy="338667"/>
          </a:xfrm>
          <a:prstGeom prst="rect">
            <a:avLst/>
          </a:prstGeom>
        </p:spPr>
      </p:pic>
      <p:pic>
        <p:nvPicPr>
          <p:cNvPr id="7" name="Picture 6">
            <a:extLst>
              <a:ext uri="{FF2B5EF4-FFF2-40B4-BE49-F238E27FC236}">
                <a16:creationId xmlns:a16="http://schemas.microsoft.com/office/drawing/2014/main" id="{3EE936CF-D647-AA47-BFBE-B82FCF941A3B}"/>
              </a:ext>
            </a:extLst>
          </p:cNvPr>
          <p:cNvPicPr>
            <a:picLocks noChangeAspect="1"/>
          </p:cNvPicPr>
          <p:nvPr/>
        </p:nvPicPr>
        <p:blipFill>
          <a:blip r:embed="rId6"/>
          <a:stretch>
            <a:fillRect/>
          </a:stretch>
        </p:blipFill>
        <p:spPr>
          <a:xfrm rot="20768824">
            <a:off x="8027707" y="767710"/>
            <a:ext cx="1320800" cy="338667"/>
          </a:xfrm>
          <a:prstGeom prst="rect">
            <a:avLst/>
          </a:prstGeom>
        </p:spPr>
      </p:pic>
      <p:pic>
        <p:nvPicPr>
          <p:cNvPr id="8" name="Picture 7">
            <a:extLst>
              <a:ext uri="{FF2B5EF4-FFF2-40B4-BE49-F238E27FC236}">
                <a16:creationId xmlns:a16="http://schemas.microsoft.com/office/drawing/2014/main" id="{A061ED71-C6B0-C441-BE2D-1697D098E0F6}"/>
              </a:ext>
            </a:extLst>
          </p:cNvPr>
          <p:cNvPicPr>
            <a:picLocks noChangeAspect="1"/>
          </p:cNvPicPr>
          <p:nvPr/>
        </p:nvPicPr>
        <p:blipFill>
          <a:blip r:embed="rId7"/>
          <a:stretch>
            <a:fillRect/>
          </a:stretch>
        </p:blipFill>
        <p:spPr>
          <a:xfrm>
            <a:off x="9129607" y="1412048"/>
            <a:ext cx="2269067" cy="3166533"/>
          </a:xfrm>
          <a:prstGeom prst="rect">
            <a:avLst/>
          </a:prstGeom>
        </p:spPr>
      </p:pic>
      <p:pic>
        <p:nvPicPr>
          <p:cNvPr id="6" name="Picture 5">
            <a:extLst>
              <a:ext uri="{FF2B5EF4-FFF2-40B4-BE49-F238E27FC236}">
                <a16:creationId xmlns:a16="http://schemas.microsoft.com/office/drawing/2014/main" id="{F0876C5A-2F78-CB44-81BC-379FD7CAC880}"/>
              </a:ext>
            </a:extLst>
          </p:cNvPr>
          <p:cNvPicPr>
            <a:picLocks noChangeAspect="1"/>
          </p:cNvPicPr>
          <p:nvPr/>
        </p:nvPicPr>
        <p:blipFill>
          <a:blip r:embed="rId8"/>
          <a:stretch>
            <a:fillRect/>
          </a:stretch>
        </p:blipFill>
        <p:spPr>
          <a:xfrm>
            <a:off x="8043237" y="3066046"/>
            <a:ext cx="1371600" cy="440267"/>
          </a:xfrm>
          <a:prstGeom prst="rect">
            <a:avLst/>
          </a:prstGeom>
        </p:spPr>
      </p:pic>
      <p:pic>
        <p:nvPicPr>
          <p:cNvPr id="9" name="Picture 8">
            <a:extLst>
              <a:ext uri="{FF2B5EF4-FFF2-40B4-BE49-F238E27FC236}">
                <a16:creationId xmlns:a16="http://schemas.microsoft.com/office/drawing/2014/main" id="{E98690A9-3A20-1541-883B-373F95713182}"/>
              </a:ext>
            </a:extLst>
          </p:cNvPr>
          <p:cNvPicPr>
            <a:picLocks noChangeAspect="1"/>
          </p:cNvPicPr>
          <p:nvPr/>
        </p:nvPicPr>
        <p:blipFill>
          <a:blip r:embed="rId9"/>
          <a:stretch>
            <a:fillRect/>
          </a:stretch>
        </p:blipFill>
        <p:spPr>
          <a:xfrm>
            <a:off x="5152161" y="5710985"/>
            <a:ext cx="728133" cy="745067"/>
          </a:xfrm>
          <a:prstGeom prst="rect">
            <a:avLst/>
          </a:prstGeom>
        </p:spPr>
      </p:pic>
      <p:pic>
        <p:nvPicPr>
          <p:cNvPr id="10" name="Picture 9">
            <a:extLst>
              <a:ext uri="{FF2B5EF4-FFF2-40B4-BE49-F238E27FC236}">
                <a16:creationId xmlns:a16="http://schemas.microsoft.com/office/drawing/2014/main" id="{48B83D2B-81BD-F34E-A3EF-C88CC1CD9862}"/>
              </a:ext>
            </a:extLst>
          </p:cNvPr>
          <p:cNvPicPr>
            <a:picLocks noChangeAspect="1"/>
          </p:cNvPicPr>
          <p:nvPr/>
        </p:nvPicPr>
        <p:blipFill>
          <a:blip r:embed="rId10"/>
          <a:stretch>
            <a:fillRect/>
          </a:stretch>
        </p:blipFill>
        <p:spPr>
          <a:xfrm>
            <a:off x="8848683" y="5080000"/>
            <a:ext cx="1761067" cy="1778000"/>
          </a:xfrm>
          <a:prstGeom prst="rect">
            <a:avLst/>
          </a:prstGeom>
        </p:spPr>
      </p:pic>
    </p:spTree>
    <p:extLst>
      <p:ext uri="{BB962C8B-B14F-4D97-AF65-F5344CB8AC3E}">
        <p14:creationId xmlns:p14="http://schemas.microsoft.com/office/powerpoint/2010/main" val="165710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861158"/>
            <a:ext cx="10073640" cy="6187848"/>
          </a:xfrm>
          <a:prstGeom prst="rect">
            <a:avLst/>
          </a:prstGeom>
        </p:spPr>
        <p:txBody>
          <a:bodyPr wrap="square">
            <a:spAutoFit/>
          </a:bodyPr>
          <a:lstStyle/>
          <a:p>
            <a:pPr algn="ctr">
              <a:lnSpc>
                <a:spcPct val="107000"/>
              </a:lnSpc>
              <a:spcAft>
                <a:spcPts val="600"/>
              </a:spcAft>
            </a:pPr>
            <a:r>
              <a:rPr lang="en-US" sz="3200" b="1" dirty="0">
                <a:latin typeface="Franklin Gothic Book" panose="020B0503020102020204" pitchFamily="34" charset="0"/>
                <a:ea typeface="Calibri" panose="020F0502020204030204" pitchFamily="34" charset="0"/>
                <a:cs typeface="Arial" panose="020B0604020202020204" pitchFamily="34" charset="0"/>
              </a:rPr>
              <a:t>NAWS Long-term Goals</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2400" i="1" dirty="0">
                <a:latin typeface="Franklin Gothic Book" panose="020B0503020102020204" pitchFamily="34" charset="0"/>
                <a:ea typeface="Calibri" panose="020F0502020204030204" pitchFamily="34" charset="0"/>
                <a:cs typeface="Arial" panose="020B0604020202020204" pitchFamily="34" charset="0"/>
              </a:rPr>
              <a:t>In a continuous effort to realize our vision, NA World Services strives to achieve these goals: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lvl="0" indent="-457200">
              <a:buFont typeface="+mj-lt"/>
              <a:buAutoNum type="arabicPeriod"/>
            </a:pPr>
            <a:r>
              <a:rPr lang="en-US" sz="2400" dirty="0"/>
              <a:t>NA is understood and accepted as a relevant, reliable, safe, compatible, and spiritual program of recovery by addicts for addicts.</a:t>
            </a:r>
          </a:p>
          <a:p>
            <a:pPr marL="457200" lvl="0" indent="-457200">
              <a:buFont typeface="+mj-lt"/>
              <a:buAutoNum type="arabicPeriod"/>
            </a:pPr>
            <a:r>
              <a:rPr lang="en-US" sz="2400" dirty="0"/>
              <a:t>A network of worldwide trusted servants acts as an effective, consistent NA resource for local governments, professionals, and the media.</a:t>
            </a:r>
          </a:p>
          <a:p>
            <a:pPr marL="457200" lvl="0" indent="-457200">
              <a:buFont typeface="+mj-lt"/>
              <a:buAutoNum type="arabicPeriod"/>
            </a:pPr>
            <a:r>
              <a:rPr lang="en-US" sz="2400" dirty="0"/>
              <a:t>NA is a truly global Fellowship with increasing access to literature in all languages and a commitment by all to work together to grow the Fellowship.</a:t>
            </a:r>
          </a:p>
          <a:p>
            <a:pPr marL="457200" lvl="0" indent="-457200">
              <a:buFont typeface="+mj-lt"/>
              <a:buAutoNum type="arabicPeriod"/>
            </a:pPr>
            <a:r>
              <a:rPr lang="en-US" sz="2400" dirty="0"/>
              <a:t>Technology is used more effectively to communicate in a timely manner, make it easier for members to contribute and participate, expand access to workshops and service tools, and support Fellowship development efforts worldwide.</a:t>
            </a:r>
          </a:p>
          <a:p>
            <a:pPr lvl="0">
              <a:lnSpc>
                <a:spcPts val="1500"/>
              </a:lnSpc>
              <a:spcAft>
                <a:spcPts val="600"/>
              </a:spcAft>
            </a:pPr>
            <a:r>
              <a:rPr lang="en-US" sz="2400" dirty="0">
                <a:latin typeface="Century Schoolbook" panose="02040604050505020304" pitchFamily="18"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5488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861158"/>
            <a:ext cx="10073640" cy="5320559"/>
          </a:xfrm>
          <a:prstGeom prst="rect">
            <a:avLst/>
          </a:prstGeom>
        </p:spPr>
        <p:txBody>
          <a:bodyPr wrap="square">
            <a:spAutoFit/>
          </a:bodyPr>
          <a:lstStyle/>
          <a:p>
            <a:pPr algn="ctr">
              <a:lnSpc>
                <a:spcPct val="107000"/>
              </a:lnSpc>
              <a:spcAft>
                <a:spcPts val="600"/>
              </a:spcAft>
            </a:pPr>
            <a:r>
              <a:rPr lang="en-US" sz="3200" b="1" dirty="0">
                <a:latin typeface="Franklin Gothic Book" panose="020B0503020102020204" pitchFamily="34" charset="0"/>
                <a:ea typeface="Calibri" panose="020F0502020204030204" pitchFamily="34" charset="0"/>
                <a:cs typeface="Arial" panose="020B0604020202020204" pitchFamily="34" charset="0"/>
              </a:rPr>
              <a:t>NAWS Long-term Goals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457200" lvl="0" indent="-457200">
              <a:buFont typeface="+mj-lt"/>
              <a:buAutoNum type="arabicPeriod" startAt="5"/>
            </a:pPr>
            <a:r>
              <a:rPr lang="en-US" sz="2400" dirty="0"/>
              <a:t>Every member understands the concept of self-support and demonstrates commitment to the Fellowship by contributing of their time, abilities, and available resources.</a:t>
            </a:r>
          </a:p>
          <a:p>
            <a:pPr marL="457200" lvl="0" indent="-457200">
              <a:buFont typeface="+mj-lt"/>
              <a:buAutoNum type="arabicPeriod" startAt="5"/>
            </a:pPr>
            <a:r>
              <a:rPr lang="en-US" sz="2400" dirty="0"/>
              <a:t>We are able to grow the Fellowship, develop literature, and improve our ability to carry the NA message by operating a sustainable organization with sufficient revenue, human resources, and infrastructure. </a:t>
            </a:r>
          </a:p>
          <a:p>
            <a:pPr marL="457200" lvl="0" indent="-457200">
              <a:buFont typeface="+mj-lt"/>
              <a:buAutoNum type="arabicPeriod" startAt="5"/>
            </a:pPr>
            <a:r>
              <a:rPr lang="en-US" sz="2400" dirty="0"/>
              <a:t>More members are discussing and building consensus on issues at all levels, generating a greater sense of trust in the global decision-making process.</a:t>
            </a:r>
          </a:p>
          <a:p>
            <a:pPr marL="457200" lvl="0" indent="-457200">
              <a:buFont typeface="+mj-lt"/>
              <a:buAutoNum type="arabicPeriod" startAt="5"/>
            </a:pPr>
            <a:r>
              <a:rPr lang="en-US" sz="2400" dirty="0"/>
              <a:t>All components of the service system work collaboratively to realize our NA Vision and goals.</a:t>
            </a:r>
          </a:p>
          <a:p>
            <a:pPr lvl="0">
              <a:lnSpc>
                <a:spcPts val="1500"/>
              </a:lnSpc>
              <a:spcAft>
                <a:spcPts val="600"/>
              </a:spcAft>
            </a:pPr>
            <a:endParaRPr lang="en-US" sz="3200" dirty="0">
              <a:latin typeface="Century Schoolbook" panose="020406040505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14083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ctrTitle"/>
          </p:nvPr>
        </p:nvSpPr>
        <p:spPr>
          <a:xfrm>
            <a:off x="4163923" y="618978"/>
            <a:ext cx="7455991" cy="3029222"/>
          </a:xfrm>
          <a:prstGeom prst="rect">
            <a:avLst/>
          </a:prstGeom>
        </p:spPr>
        <p:txBody>
          <a:bodyPr spcFirstLastPara="1" wrap="square" lIns="121900" tIns="121900" rIns="121900" bIns="121900" anchor="b" anchorCtr="0">
            <a:noAutofit/>
          </a:bodyPr>
          <a:lstStyle/>
          <a:p>
            <a:r>
              <a:rPr lang="en" sz="8000" b="1" dirty="0">
                <a:solidFill>
                  <a:srgbClr val="660066"/>
                </a:solidFill>
              </a:rPr>
              <a:t>“Mental Health in Recovery”</a:t>
            </a:r>
            <a:br>
              <a:rPr lang="en" sz="8000" b="1" dirty="0">
                <a:solidFill>
                  <a:srgbClr val="660066"/>
                </a:solidFill>
              </a:rPr>
            </a:br>
            <a:endParaRPr sz="2800" b="1" dirty="0">
              <a:solidFill>
                <a:schemeClr val="tx1"/>
              </a:solidFill>
            </a:endParaRPr>
          </a:p>
        </p:txBody>
      </p:sp>
      <p:sp>
        <p:nvSpPr>
          <p:cNvPr id="7" name="TextBox 6">
            <a:extLst>
              <a:ext uri="{FF2B5EF4-FFF2-40B4-BE49-F238E27FC236}">
                <a16:creationId xmlns:a16="http://schemas.microsoft.com/office/drawing/2014/main" id="{8134048D-DA21-DC46-A424-21A823162535}"/>
              </a:ext>
            </a:extLst>
          </p:cNvPr>
          <p:cNvSpPr txBox="1"/>
          <p:nvPr/>
        </p:nvSpPr>
        <p:spPr>
          <a:xfrm>
            <a:off x="4941454" y="3203353"/>
            <a:ext cx="5900928" cy="906274"/>
          </a:xfrm>
          <a:prstGeom prst="rect">
            <a:avLst/>
          </a:prstGeom>
          <a:noFill/>
        </p:spPr>
        <p:txBody>
          <a:bodyPr wrap="square" rtlCol="0">
            <a:spAutoFit/>
          </a:bodyPr>
          <a:lstStyle/>
          <a:p>
            <a:pPr defTabSz="1219170"/>
            <a:r>
              <a:rPr lang="en" sz="2800" dirty="0">
                <a:solidFill>
                  <a:srgbClr val="660066"/>
                </a:solidFill>
              </a:rPr>
              <a:t>INFORMATIONAL PAMPHLET</a:t>
            </a:r>
            <a:endParaRPr lang="en-US" sz="2800" b="1" dirty="0">
              <a:solidFill>
                <a:srgbClr val="323B69"/>
              </a:solidFill>
              <a:latin typeface="+mn-lt"/>
              <a:ea typeface="Pontano Sans"/>
              <a:cs typeface="Pontano Sans"/>
              <a:sym typeface="Pontano Sans"/>
            </a:endParaRPr>
          </a:p>
          <a:p>
            <a:endParaRPr lang="en-US" sz="2489" dirty="0"/>
          </a:p>
        </p:txBody>
      </p:sp>
      <p:sp>
        <p:nvSpPr>
          <p:cNvPr id="5" name="TextBox 4">
            <a:extLst>
              <a:ext uri="{FF2B5EF4-FFF2-40B4-BE49-F238E27FC236}">
                <a16:creationId xmlns:a16="http://schemas.microsoft.com/office/drawing/2014/main" id="{8134048D-DA21-DC46-A424-21A823162535}"/>
              </a:ext>
            </a:extLst>
          </p:cNvPr>
          <p:cNvSpPr txBox="1"/>
          <p:nvPr/>
        </p:nvSpPr>
        <p:spPr>
          <a:xfrm>
            <a:off x="4379742" y="4109627"/>
            <a:ext cx="5900928" cy="906274"/>
          </a:xfrm>
          <a:prstGeom prst="rect">
            <a:avLst/>
          </a:prstGeom>
          <a:noFill/>
        </p:spPr>
        <p:txBody>
          <a:bodyPr wrap="square" rtlCol="0">
            <a:spAutoFit/>
          </a:bodyPr>
          <a:lstStyle/>
          <a:p>
            <a:pPr defTabSz="1219170"/>
            <a:r>
              <a:rPr lang="en-US" sz="2800" b="1" dirty="0">
                <a:solidFill>
                  <a:srgbClr val="323B69"/>
                </a:solidFill>
                <a:latin typeface="+mn-lt"/>
                <a:ea typeface="Pontano Sans"/>
                <a:cs typeface="Pontano Sans"/>
                <a:sym typeface="Pontano Sans"/>
              </a:rPr>
              <a:t>Motion 2</a:t>
            </a:r>
          </a:p>
          <a:p>
            <a:endParaRPr lang="en-US" sz="2489" dirty="0"/>
          </a:p>
        </p:txBody>
      </p:sp>
    </p:spTree>
    <p:extLst>
      <p:ext uri="{BB962C8B-B14F-4D97-AF65-F5344CB8AC3E}">
        <p14:creationId xmlns:p14="http://schemas.microsoft.com/office/powerpoint/2010/main" val="221416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C4DAE209-525B-5944-8957-2F817EF73917}"/>
              </a:ext>
            </a:extLst>
          </p:cNvPr>
          <p:cNvSpPr/>
          <p:nvPr/>
        </p:nvSpPr>
        <p:spPr>
          <a:xfrm>
            <a:off x="319107" y="612648"/>
            <a:ext cx="10493053"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kumimoji="0" lang="en-US" sz="32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2</a:t>
            </a:r>
            <a:r>
              <a:rPr sz="3200" b="1" dirty="0">
                <a:solidFill>
                  <a:srgbClr val="660066"/>
                </a:solidFill>
                <a:latin typeface="+mn-lt"/>
                <a:ea typeface="Cambria" charset="0"/>
                <a:cs typeface="Cambria" charset="0"/>
                <a:sym typeface="BotonBQ-Bold"/>
              </a:rPr>
              <a:t>:</a:t>
            </a:r>
            <a:r>
              <a:rPr lang="en-US" sz="3200" dirty="0"/>
              <a:t> To approve the IP contained in Addendum A, “Mental Health in Recovery,” as Fellowship-approved recovery literature</a:t>
            </a:r>
            <a:r>
              <a:rPr lang="en-US" sz="3200" b="1" dirty="0">
                <a:solidFill>
                  <a:srgbClr val="660066"/>
                </a:solidFill>
                <a:latin typeface="+mn-lt"/>
                <a:ea typeface="Cambria" charset="0"/>
                <a:cs typeface="Cambria" charset="0"/>
                <a:sym typeface="BotonBQ-Bold"/>
              </a:rPr>
              <a:t> </a:t>
            </a:r>
            <a:r>
              <a:rPr lang="en-US" sz="3200" dirty="0"/>
              <a:t> </a:t>
            </a:r>
          </a:p>
        </p:txBody>
      </p:sp>
      <p:sp>
        <p:nvSpPr>
          <p:cNvPr id="3" name="TextBox 2">
            <a:extLst>
              <a:ext uri="{FF2B5EF4-FFF2-40B4-BE49-F238E27FC236}">
                <a16:creationId xmlns:a16="http://schemas.microsoft.com/office/drawing/2014/main" id="{36926804-A1F8-5840-A2C2-663B7E5F0EAA}"/>
              </a:ext>
            </a:extLst>
          </p:cNvPr>
          <p:cNvSpPr txBox="1"/>
          <p:nvPr/>
        </p:nvSpPr>
        <p:spPr>
          <a:xfrm>
            <a:off x="2442117" y="2706128"/>
            <a:ext cx="6534615" cy="2062103"/>
          </a:xfrm>
          <a:prstGeom prst="rect">
            <a:avLst/>
          </a:prstGeom>
          <a:noFill/>
        </p:spPr>
        <p:txBody>
          <a:bodyPr wrap="square" rtlCol="0">
            <a:spAutoFit/>
          </a:bodyPr>
          <a:lstStyle/>
          <a:p>
            <a:pPr>
              <a:spcBef>
                <a:spcPts val="1200"/>
              </a:spcBef>
              <a:spcAft>
                <a:spcPts val="1200"/>
              </a:spcAft>
            </a:pPr>
            <a:r>
              <a:rPr lang="en-US" sz="3200" b="1" kern="1200" dirty="0">
                <a:solidFill>
                  <a:srgbClr val="660066"/>
                </a:solidFill>
                <a:latin typeface="+mn-lt"/>
                <a:ea typeface="Cambria" charset="0"/>
                <a:cs typeface="Cambria" charset="0"/>
              </a:rPr>
              <a:t>Intent:</a:t>
            </a:r>
            <a:r>
              <a:rPr lang="en-US" sz="3000" b="1" dirty="0"/>
              <a:t> </a:t>
            </a:r>
            <a:r>
              <a:rPr lang="en-US" sz="3200" dirty="0">
                <a:latin typeface="Calibri" panose="020F0502020204030204" pitchFamily="34" charset="0"/>
                <a:ea typeface="Calibri" panose="020F0502020204030204" pitchFamily="34" charset="0"/>
              </a:rPr>
              <a:t>To have a piece of Fellowship-approved material available about this issue as a resource for NA members. </a:t>
            </a:r>
            <a:endParaRPr lang="en-US" sz="3000" dirty="0"/>
          </a:p>
        </p:txBody>
      </p:sp>
    </p:spTree>
    <p:extLst>
      <p:ext uri="{BB962C8B-B14F-4D97-AF65-F5344CB8AC3E}">
        <p14:creationId xmlns:p14="http://schemas.microsoft.com/office/powerpoint/2010/main" val="3137472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4" name="Picture 3">
            <a:extLst>
              <a:ext uri="{FF2B5EF4-FFF2-40B4-BE49-F238E27FC236}">
                <a16:creationId xmlns:a16="http://schemas.microsoft.com/office/drawing/2014/main" id="{3F6D20B4-AE5E-D54E-926C-CAC9C98DB330}"/>
              </a:ext>
            </a:extLst>
          </p:cNvPr>
          <p:cNvPicPr>
            <a:picLocks noChangeAspect="1"/>
          </p:cNvPicPr>
          <p:nvPr/>
        </p:nvPicPr>
        <p:blipFill>
          <a:blip r:embed="rId3"/>
          <a:stretch>
            <a:fillRect/>
          </a:stretch>
        </p:blipFill>
        <p:spPr>
          <a:xfrm>
            <a:off x="237504" y="4780222"/>
            <a:ext cx="1600606" cy="1637831"/>
          </a:xfrm>
          <a:prstGeom prst="rect">
            <a:avLst/>
          </a:prstGeom>
        </p:spPr>
      </p:pic>
      <p:sp>
        <p:nvSpPr>
          <p:cNvPr id="9" name="TextBox 8">
            <a:extLst>
              <a:ext uri="{FF2B5EF4-FFF2-40B4-BE49-F238E27FC236}">
                <a16:creationId xmlns:a16="http://schemas.microsoft.com/office/drawing/2014/main" id="{8134048D-DA21-DC46-A424-21A823162535}"/>
              </a:ext>
            </a:extLst>
          </p:cNvPr>
          <p:cNvSpPr txBox="1"/>
          <p:nvPr/>
        </p:nvSpPr>
        <p:spPr>
          <a:xfrm>
            <a:off x="1838110" y="1475736"/>
            <a:ext cx="8520664" cy="4942317"/>
          </a:xfrm>
          <a:prstGeom prst="rect">
            <a:avLst/>
          </a:prstGeom>
          <a:noFill/>
        </p:spPr>
        <p:txBody>
          <a:bodyPr wrap="square" rtlCol="0">
            <a:noAutofit/>
          </a:bodyPr>
          <a:lstStyle/>
          <a:p>
            <a:r>
              <a:rPr lang="en-US" sz="3000" dirty="0">
                <a:solidFill>
                  <a:schemeClr val="bg2">
                    <a:lumMod val="50000"/>
                  </a:schemeClr>
                </a:solidFill>
              </a:rPr>
              <a:t>The 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a:t>
            </a:r>
            <a:endParaRPr lang="en-US" sz="2800" dirty="0">
              <a:solidFill>
                <a:schemeClr val="bg2">
                  <a:lumMod val="50000"/>
                </a:schemeClr>
              </a:solidFill>
            </a:endParaRPr>
          </a:p>
          <a:p>
            <a:pPr algn="r"/>
            <a:r>
              <a:rPr lang="en-US" sz="2400" i="1" dirty="0">
                <a:solidFill>
                  <a:schemeClr val="bg2">
                    <a:lumMod val="50000"/>
                  </a:schemeClr>
                </a:solidFill>
              </a:rPr>
              <a:t>FIPT</a:t>
            </a:r>
            <a:r>
              <a:rPr lang="en-US" sz="2400" dirty="0">
                <a:solidFill>
                  <a:schemeClr val="bg2">
                    <a:lumMod val="50000"/>
                  </a:schemeClr>
                </a:solidFill>
              </a:rPr>
              <a:t>, Article I, Section 4</a:t>
            </a:r>
          </a:p>
          <a:p>
            <a:endParaRPr lang="en-US" sz="2800" dirty="0">
              <a:solidFill>
                <a:schemeClr val="bg2">
                  <a:lumMod val="50000"/>
                </a:schemeClr>
              </a:solidFill>
            </a:endParaRPr>
          </a:p>
          <a:p>
            <a:endParaRPr lang="en-US" sz="2489" dirty="0"/>
          </a:p>
        </p:txBody>
      </p:sp>
      <p:sp>
        <p:nvSpPr>
          <p:cNvPr id="12" name="Google Shape;118;p14"/>
          <p:cNvSpPr txBox="1">
            <a:spLocks/>
          </p:cNvSpPr>
          <p:nvPr/>
        </p:nvSpPr>
        <p:spPr>
          <a:xfrm>
            <a:off x="548054" y="416959"/>
            <a:ext cx="7068400"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accent1">
                    <a:lumMod val="50000"/>
                  </a:schemeClr>
                </a:solidFill>
              </a:rPr>
              <a:t>What is the </a:t>
            </a:r>
            <a:r>
              <a:rPr lang="en-US" sz="5400" b="1" i="1" dirty="0">
                <a:solidFill>
                  <a:schemeClr val="accent1">
                    <a:lumMod val="50000"/>
                  </a:schemeClr>
                </a:solidFill>
              </a:rPr>
              <a:t>FIPT</a:t>
            </a:r>
            <a:r>
              <a:rPr lang="en-US" sz="5400" b="1" dirty="0">
                <a:solidFill>
                  <a:schemeClr val="accent1">
                    <a:lumMod val="50000"/>
                  </a:schemeClr>
                </a:solidFill>
              </a:rPr>
              <a:t>?</a:t>
            </a:r>
          </a:p>
        </p:txBody>
      </p:sp>
      <p:sp>
        <p:nvSpPr>
          <p:cNvPr id="2" name="TextBox 1"/>
          <p:cNvSpPr txBox="1"/>
          <p:nvPr/>
        </p:nvSpPr>
        <p:spPr>
          <a:xfrm>
            <a:off x="1230224" y="1156559"/>
            <a:ext cx="603849" cy="638354"/>
          </a:xfrm>
          <a:prstGeom prst="rect">
            <a:avLst/>
          </a:prstGeom>
          <a:noFill/>
        </p:spPr>
        <p:txBody>
          <a:bodyPr wrap="square" rtlCol="0">
            <a:noAutofit/>
          </a:bodyPr>
          <a:lstStyle/>
          <a:p>
            <a:r>
              <a:rPr lang="en-US" sz="6600" b="1" dirty="0">
                <a:solidFill>
                  <a:srgbClr val="3074EA"/>
                </a:solidFill>
                <a:effectLst>
                  <a:outerShdw blurRad="38100" dist="38100" dir="2700000" algn="tl">
                    <a:srgbClr val="000000">
                      <a:alpha val="43137"/>
                    </a:srgbClr>
                  </a:outerShdw>
                </a:effectLst>
              </a:rPr>
              <a:t>“</a:t>
            </a:r>
          </a:p>
        </p:txBody>
      </p:sp>
      <p:sp>
        <p:nvSpPr>
          <p:cNvPr id="6" name="TextBox 5"/>
          <p:cNvSpPr txBox="1"/>
          <p:nvPr/>
        </p:nvSpPr>
        <p:spPr>
          <a:xfrm rot="10800000">
            <a:off x="9074033" y="4633289"/>
            <a:ext cx="603849" cy="638354"/>
          </a:xfrm>
          <a:prstGeom prst="rect">
            <a:avLst/>
          </a:prstGeom>
          <a:noFill/>
        </p:spPr>
        <p:txBody>
          <a:bodyPr wrap="square" rtlCol="0">
            <a:noAutofit/>
          </a:bodyPr>
          <a:lstStyle/>
          <a:p>
            <a:r>
              <a:rPr lang="en-US" sz="6600" b="1" dirty="0">
                <a:solidFill>
                  <a:srgbClr val="3074EA"/>
                </a:solidFill>
                <a:effectLst>
                  <a:outerShdw blurRad="38100" dist="38100" dir="2700000" algn="tl">
                    <a:srgbClr val="000000">
                      <a:alpha val="43137"/>
                    </a:srgbClr>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kumimoji="0" lang="en-US"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3</a:t>
            </a:r>
            <a:r>
              <a:rPr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revisions to the FIPT Operational Rules contained in Addendum B.</a:t>
            </a:r>
          </a:p>
        </p:txBody>
      </p:sp>
      <p:sp>
        <p:nvSpPr>
          <p:cNvPr id="3" name="TextBox 2">
            <a:extLst>
              <a:ext uri="{FF2B5EF4-FFF2-40B4-BE49-F238E27FC236}">
                <a16:creationId xmlns:a16="http://schemas.microsoft.com/office/drawing/2014/main" id="{DD287D72-C788-5B47-A51F-1028A0A1D621}"/>
              </a:ext>
            </a:extLst>
          </p:cNvPr>
          <p:cNvSpPr txBox="1"/>
          <p:nvPr/>
        </p:nvSpPr>
        <p:spPr>
          <a:xfrm>
            <a:off x="988541" y="2706128"/>
            <a:ext cx="9700054" cy="2708434"/>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revise the Operational Rules to reflect discussions at WSC 2018 about the Inspection of Trustee Activities and to reflect current practices, terms, and language.</a:t>
            </a:r>
          </a:p>
          <a:p>
            <a:pPr>
              <a:spcBef>
                <a:spcPts val="1200"/>
              </a:spcBef>
            </a:pPr>
            <a:endParaRPr lang="en-US" sz="3200" dirty="0">
              <a:solidFill>
                <a:schemeClr val="accent1">
                  <a:lumMod val="50000"/>
                </a:schemeClr>
              </a:solidFill>
            </a:endParaRPr>
          </a:p>
        </p:txBody>
      </p:sp>
    </p:spTree>
    <p:extLst>
      <p:ext uri="{BB962C8B-B14F-4D97-AF65-F5344CB8AC3E}">
        <p14:creationId xmlns:p14="http://schemas.microsoft.com/office/powerpoint/2010/main" val="888262798"/>
      </p:ext>
    </p:extLst>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5465</Words>
  <Application>Microsoft Macintosh PowerPoint</Application>
  <PresentationFormat>Widescreen</PresentationFormat>
  <Paragraphs>310</Paragraphs>
  <Slides>36</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Century Schoolbook</vt:lpstr>
      <vt:lpstr>Courier New</vt:lpstr>
      <vt:lpstr>Franklin Gothic Book</vt:lpstr>
      <vt:lpstr>Helvetica</vt:lpstr>
      <vt:lpstr>Ink Free</vt:lpstr>
      <vt:lpstr>Lucida Handwriting</vt:lpstr>
      <vt:lpstr>Symbol</vt:lpstr>
      <vt:lpstr>Wingdings</vt:lpstr>
      <vt:lpstr>Nestor template</vt:lpstr>
      <vt:lpstr>PowerPoint Presentation</vt:lpstr>
      <vt:lpstr>PowerPoint Presentation</vt:lpstr>
      <vt:lpstr>PowerPoint Presentation</vt:lpstr>
      <vt:lpstr>PowerPoint Presentation</vt:lpstr>
      <vt:lpstr>PowerPoint Presentation</vt:lpstr>
      <vt:lpstr>“Mental Health in Recovery”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Book-Length  Recovery Literature</vt:lpstr>
      <vt:lpstr>PowerPoint Presentation</vt:lpstr>
      <vt:lpstr>PowerPoint Presentation</vt:lpstr>
      <vt:lpstr>IPs and Service Tools</vt:lpstr>
      <vt:lpstr>PowerPoint Presentation</vt:lpstr>
      <vt:lpstr>PowerPoint Presentation</vt:lpstr>
      <vt:lpstr>PowerPoint Presentation</vt:lpstr>
      <vt:lpstr>PowerPoint Presentation</vt:lpstr>
      <vt:lpstr>Literature Development and Translations</vt:lpstr>
      <vt:lpstr>PowerPoint Presentation</vt:lpstr>
      <vt:lpstr>PowerPoint Presentation</vt:lpstr>
      <vt:lpstr>PowerPoint Presentation</vt:lpstr>
      <vt:lpstr>Public Relations Materials</vt:lpstr>
      <vt:lpstr>PowerPoint Presentation</vt:lpstr>
      <vt:lpstr>WSC Policies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Buffington</dc:creator>
  <cp:lastModifiedBy>Neil Pirie</cp:lastModifiedBy>
  <cp:revision>99</cp:revision>
  <dcterms:modified xsi:type="dcterms:W3CDTF">2020-01-07T08:34:34Z</dcterms:modified>
</cp:coreProperties>
</file>