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2F5"/>
          </a:solidFill>
        </a:fill>
      </a:tcStyle>
    </a:wholeTbl>
    <a:band2H>
      <a:tcTxStyle/>
      <a:tcStyle>
        <a:tcBdr/>
        <a:fill>
          <a:solidFill>
            <a:srgbClr val="E7F1FA"/>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DF0"/>
          </a:solidFill>
        </a:fill>
      </a:tcStyle>
    </a:wholeTbl>
    <a:band2H>
      <a:tcTxStyle/>
      <a:tcStyle>
        <a:tcBdr/>
        <a:fill>
          <a:solidFill>
            <a:srgbClr val="E7F6F8"/>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0DF"/>
          </a:solidFill>
        </a:fill>
      </a:tcStyle>
    </a:wholeTbl>
    <a:band2H>
      <a:tcTxStyle/>
      <a:tcStyle>
        <a:tcBdr/>
        <a:fill>
          <a:solidFill>
            <a:srgbClr val="EAF0EF"/>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w Cen MT"/>
          <a:ea typeface="Tw Cen MT"/>
          <a:cs typeface="Tw Cen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w Cen MT"/>
          <a:ea typeface="Tw Cen MT"/>
          <a:cs typeface="Tw Cen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 name="Shape 103"/>
          <p:cNvSpPr>
            <a:spLocks noGrp="1" noRot="1" noChangeAspect="1"/>
          </p:cNvSpPr>
          <p:nvPr>
            <p:ph type="sldImg"/>
          </p:nvPr>
        </p:nvSpPr>
        <p:spPr>
          <a:xfrm>
            <a:off x="1143000" y="685800"/>
            <a:ext cx="4572000" cy="3429000"/>
          </a:xfrm>
          <a:prstGeom prst="rect">
            <a:avLst/>
          </a:prstGeom>
        </p:spPr>
        <p:txBody>
          <a:bodyPr/>
          <a:lstStyle/>
          <a:p>
            <a:endParaRPr/>
          </a:p>
        </p:txBody>
      </p:sp>
      <p:sp>
        <p:nvSpPr>
          <p:cNvPr id="104" name="Shape 10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Rectangle 9"/>
          <p:cNvSpPr/>
          <p:nvPr/>
        </p:nvSpPr>
        <p:spPr>
          <a:xfrm>
            <a:off x="0" y="-1"/>
            <a:ext cx="12192000" cy="4572003"/>
          </a:xfrm>
          <a:prstGeom prst="rect">
            <a:avLst/>
          </a:prstGeom>
          <a:solidFill>
            <a:srgbClr val="1482AC"/>
          </a:solidFill>
          <a:ln w="12700">
            <a:miter lim="400000"/>
          </a:ln>
        </p:spPr>
        <p:txBody>
          <a:bodyPr lIns="45719" rIns="45719"/>
          <a:lstStyle/>
          <a:p>
            <a:endParaRPr/>
          </a:p>
        </p:txBody>
      </p:sp>
      <p:sp>
        <p:nvSpPr>
          <p:cNvPr id="12"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endParaRPr/>
          </a:p>
        </p:txBody>
      </p:sp>
      <p:sp>
        <p:nvSpPr>
          <p:cNvPr id="13" name="Title Text"/>
          <p:cNvSpPr txBox="1">
            <a:spLocks noGrp="1"/>
          </p:cNvSpPr>
          <p:nvPr>
            <p:ph type="title"/>
          </p:nvPr>
        </p:nvSpPr>
        <p:spPr>
          <a:xfrm>
            <a:off x="457200" y="4960137"/>
            <a:ext cx="7772400" cy="1463041"/>
          </a:xfrm>
          <a:prstGeom prst="rect">
            <a:avLst/>
          </a:prstGeom>
        </p:spPr>
        <p:txBody>
          <a:bodyPr/>
          <a:lstStyle>
            <a:lvl1pPr algn="r">
              <a:defRPr spc="200"/>
            </a:lvl1pPr>
          </a:lstStyle>
          <a:p>
            <a:r>
              <a:t>Title Text</a:t>
            </a:r>
          </a:p>
        </p:txBody>
      </p:sp>
      <p:sp>
        <p:nvSpPr>
          <p:cNvPr id="14" name="Body Level One…"/>
          <p:cNvSpPr txBox="1">
            <a:spLocks noGrp="1"/>
          </p:cNvSpPr>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r>
              <a:t>Body Level One</a:t>
            </a:r>
          </a:p>
          <a:p>
            <a:pPr lvl="1"/>
            <a:r>
              <a:t>Body Level Two</a:t>
            </a:r>
          </a:p>
          <a:p>
            <a:pPr lvl="2"/>
            <a:r>
              <a:t>Body Level Three</a:t>
            </a:r>
          </a:p>
          <a:p>
            <a:pPr lvl="3"/>
            <a:r>
              <a:t>Body Level Four</a:t>
            </a:r>
          </a:p>
          <a:p>
            <a:pPr lvl="4"/>
            <a:r>
              <a:t>Body Level Five</a:t>
            </a:r>
          </a:p>
        </p:txBody>
      </p:sp>
      <p:sp>
        <p:nvSpPr>
          <p:cNvPr id="15" name="Straight Connector 7"/>
          <p:cNvSpPr/>
          <p:nvPr/>
        </p:nvSpPr>
        <p:spPr>
          <a:xfrm flipV="1">
            <a:off x="8386843" y="5264105"/>
            <a:ext cx="1" cy="914401"/>
          </a:xfrm>
          <a:prstGeom prst="line">
            <a:avLst/>
          </a:prstGeom>
          <a:ln w="19050">
            <a:solidFill>
              <a:srgbClr val="1482AC"/>
            </a:solidFill>
          </a:ln>
        </p:spPr>
        <p:txBody>
          <a:bodyPr lIns="45719" rIns="45719"/>
          <a:lstStyle/>
          <a:p>
            <a:endParaRP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24"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25" name="Body Level One…"/>
          <p:cNvSpPr txBox="1">
            <a:spLocks noGrp="1"/>
          </p:cNvSpPr>
          <p:nvPr>
            <p:ph type="body" idx="1"/>
          </p:nvPr>
        </p:nvSpPr>
        <p:spPr>
          <a:xfrm>
            <a:off x="1024127" y="2286000"/>
            <a:ext cx="9720075" cy="402336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3" name="Rectangle 8"/>
          <p:cNvSpPr/>
          <p:nvPr/>
        </p:nvSpPr>
        <p:spPr>
          <a:xfrm>
            <a:off x="0" y="-1"/>
            <a:ext cx="12192000" cy="4572003"/>
          </a:xfrm>
          <a:prstGeom prst="rect">
            <a:avLst/>
          </a:prstGeom>
          <a:solidFill>
            <a:srgbClr val="1D9AA1"/>
          </a:solidFill>
          <a:ln w="12700">
            <a:miter lim="400000"/>
          </a:ln>
        </p:spPr>
        <p:txBody>
          <a:bodyPr lIns="45719" rIns="45719"/>
          <a:lstStyle/>
          <a:p>
            <a:endParaRPr/>
          </a:p>
        </p:txBody>
      </p:sp>
      <p:sp>
        <p:nvSpPr>
          <p:cNvPr id="34"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endParaRPr/>
          </a:p>
        </p:txBody>
      </p:sp>
      <p:sp>
        <p:nvSpPr>
          <p:cNvPr id="35" name="Title Text"/>
          <p:cNvSpPr txBox="1">
            <a:spLocks noGrp="1"/>
          </p:cNvSpPr>
          <p:nvPr>
            <p:ph type="title"/>
          </p:nvPr>
        </p:nvSpPr>
        <p:spPr>
          <a:xfrm>
            <a:off x="457200" y="4960137"/>
            <a:ext cx="7772400" cy="1463041"/>
          </a:xfrm>
          <a:prstGeom prst="rect">
            <a:avLst/>
          </a:prstGeom>
        </p:spPr>
        <p:txBody>
          <a:bodyPr/>
          <a:lstStyle>
            <a:lvl1pPr algn="r">
              <a:defRPr spc="200"/>
            </a:lvl1pPr>
          </a:lstStyle>
          <a:p>
            <a:r>
              <a:t>Title Text</a:t>
            </a:r>
          </a:p>
        </p:txBody>
      </p:sp>
      <p:sp>
        <p:nvSpPr>
          <p:cNvPr id="36" name="Body Level One…"/>
          <p:cNvSpPr txBox="1">
            <a:spLocks noGrp="1"/>
          </p:cNvSpPr>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r>
              <a:t>Body Level One</a:t>
            </a:r>
          </a:p>
          <a:p>
            <a:pPr lvl="1"/>
            <a:r>
              <a:t>Body Level Two</a:t>
            </a:r>
          </a:p>
          <a:p>
            <a:pPr lvl="2"/>
            <a:r>
              <a:t>Body Level Three</a:t>
            </a:r>
          </a:p>
          <a:p>
            <a:pPr lvl="3"/>
            <a:r>
              <a:t>Body Level Four</a:t>
            </a:r>
          </a:p>
          <a:p>
            <a:pPr lvl="4"/>
            <a:r>
              <a:t>Body Level Five</a:t>
            </a:r>
          </a:p>
        </p:txBody>
      </p:sp>
      <p:sp>
        <p:nvSpPr>
          <p:cNvPr id="37" name="Straight Connector 7"/>
          <p:cNvSpPr/>
          <p:nvPr/>
        </p:nvSpPr>
        <p:spPr>
          <a:xfrm flipV="1">
            <a:off x="8386843" y="5264105"/>
            <a:ext cx="1" cy="914401"/>
          </a:xfrm>
          <a:prstGeom prst="line">
            <a:avLst/>
          </a:prstGeom>
          <a:ln w="19050">
            <a:solidFill>
              <a:srgbClr val="1482AC"/>
            </a:solidFill>
          </a:ln>
        </p:spPr>
        <p:txBody>
          <a:bodyPr lIns="45719" rIns="45719"/>
          <a:lstStyle/>
          <a:p>
            <a:endParaRPr/>
          </a:p>
        </p:txBody>
      </p:sp>
      <p:sp>
        <p:nvSpPr>
          <p:cNvPr id="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5"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46"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47" name="Body Level One…"/>
          <p:cNvSpPr txBox="1">
            <a:spLocks noGrp="1"/>
          </p:cNvSpPr>
          <p:nvPr>
            <p:ph type="body" sz="half" idx="1"/>
          </p:nvPr>
        </p:nvSpPr>
        <p:spPr>
          <a:xfrm>
            <a:off x="1024127" y="2286000"/>
            <a:ext cx="4754880" cy="402336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5"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56"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57" name="Body Level One…"/>
          <p:cNvSpPr txBox="1">
            <a:spLocks noGrp="1"/>
          </p:cNvSpPr>
          <p:nvPr>
            <p:ph type="body" sz="quarter" idx="1"/>
          </p:nvPr>
        </p:nvSpPr>
        <p:spPr>
          <a:xfrm>
            <a:off x="1024127" y="2179635"/>
            <a:ext cx="4754881" cy="822961"/>
          </a:xfrm>
          <a:prstGeom prst="rect">
            <a:avLst/>
          </a:prstGeom>
        </p:spPr>
        <p:txBody>
          <a:bodyPr anchor="ctr"/>
          <a:lstStyle>
            <a:lvl1pPr marL="0" indent="0">
              <a:spcBef>
                <a:spcPts val="0"/>
              </a:spcBef>
              <a:buClrTx/>
              <a:buSzTx/>
              <a:buFontTx/>
              <a:buNone/>
              <a:defRPr sz="2300">
                <a:solidFill>
                  <a:schemeClr val="accent1"/>
                </a:solidFill>
              </a:defRPr>
            </a:lvl1pPr>
            <a:lvl2pPr marL="0" indent="457200">
              <a:spcBef>
                <a:spcPts val="0"/>
              </a:spcBef>
              <a:buClrTx/>
              <a:buSzTx/>
              <a:buFontTx/>
              <a:buNone/>
              <a:defRPr sz="2300">
                <a:solidFill>
                  <a:schemeClr val="accent1"/>
                </a:solidFill>
              </a:defRPr>
            </a:lvl2pPr>
            <a:lvl3pPr marL="0" indent="914400">
              <a:spcBef>
                <a:spcPts val="0"/>
              </a:spcBef>
              <a:buClrTx/>
              <a:buSzTx/>
              <a:buFontTx/>
              <a:buNone/>
              <a:defRPr sz="2300">
                <a:solidFill>
                  <a:schemeClr val="accent1"/>
                </a:solidFill>
              </a:defRPr>
            </a:lvl3pPr>
            <a:lvl4pPr marL="0" indent="1371600">
              <a:spcBef>
                <a:spcPts val="0"/>
              </a:spcBef>
              <a:buClrTx/>
              <a:buSzTx/>
              <a:buFontTx/>
              <a:buNone/>
              <a:defRPr sz="2300">
                <a:solidFill>
                  <a:schemeClr val="accent1"/>
                </a:solidFill>
              </a:defRPr>
            </a:lvl4pPr>
            <a:lvl5pPr marL="0" indent="1828800">
              <a:spcBef>
                <a:spcPts val="0"/>
              </a:spcBef>
              <a:buClrTx/>
              <a:buSzTx/>
              <a:buFontTx/>
              <a:buNone/>
              <a:defRPr sz="2300">
                <a:solidFill>
                  <a:schemeClr val="accent1"/>
                </a:solidFill>
              </a:defRPr>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21"/>
          </p:nvPr>
        </p:nvSpPr>
        <p:spPr>
          <a:xfrm>
            <a:off x="5990887" y="2179635"/>
            <a:ext cx="4754881" cy="822961"/>
          </a:xfrm>
          <a:prstGeom prst="rect">
            <a:avLst/>
          </a:prstGeom>
        </p:spPr>
        <p:txBody>
          <a:bodyPr anchor="ctr"/>
          <a:lstStyle/>
          <a:p>
            <a:pPr marL="0" indent="0">
              <a:spcBef>
                <a:spcPts val="1800"/>
              </a:spcBef>
              <a:buClrTx/>
              <a:buSzTx/>
              <a:buFontTx/>
              <a:buNone/>
              <a:defRPr sz="2300">
                <a:solidFill>
                  <a:schemeClr val="accent1"/>
                </a:solidFill>
              </a:defRPr>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67"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2"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83" name="Title Text"/>
          <p:cNvSpPr txBox="1">
            <a:spLocks noGrp="1"/>
          </p:cNvSpPr>
          <p:nvPr>
            <p:ph type="title"/>
          </p:nvPr>
        </p:nvSpPr>
        <p:spPr>
          <a:xfrm>
            <a:off x="1024127" y="471509"/>
            <a:ext cx="4389122" cy="1737361"/>
          </a:xfrm>
          <a:prstGeom prst="rect">
            <a:avLst/>
          </a:prstGeom>
        </p:spPr>
        <p:txBody>
          <a:bodyPr/>
          <a:lstStyle>
            <a:lvl1pPr>
              <a:defRPr sz="4000"/>
            </a:lvl1pPr>
          </a:lstStyle>
          <a:p>
            <a:r>
              <a:t>Title Text</a:t>
            </a:r>
          </a:p>
        </p:txBody>
      </p:sp>
      <p:sp>
        <p:nvSpPr>
          <p:cNvPr id="84" name="Body Level One…"/>
          <p:cNvSpPr txBox="1">
            <a:spLocks noGrp="1"/>
          </p:cNvSpPr>
          <p:nvPr>
            <p:ph type="body" sz="half" idx="1"/>
          </p:nvPr>
        </p:nvSpPr>
        <p:spPr>
          <a:xfrm>
            <a:off x="5715000" y="822960"/>
            <a:ext cx="5678424" cy="5184648"/>
          </a:xfrm>
          <a:prstGeom prst="rect">
            <a:avLst/>
          </a:prstGeom>
        </p:spPr>
        <p:txBody>
          <a:bodyPr/>
          <a:lstStyle>
            <a:lvl1pPr>
              <a:defRPr sz="2400"/>
            </a:lvl1pPr>
            <a:lvl2pPr marL="292608" indent="-164592">
              <a:defRPr sz="2400"/>
            </a:lvl2pPr>
            <a:lvl3pPr marL="516636" indent="-205740">
              <a:defRPr sz="2400"/>
            </a:lvl3pPr>
            <a:lvl4pPr marL="662939" indent="-205739">
              <a:defRPr sz="2400"/>
            </a:lvl4pPr>
            <a:lvl5pPr marL="845819" indent="-205739">
              <a:defRPr sz="2400"/>
            </a:lvl5pPr>
          </a:lstStyle>
          <a:p>
            <a:r>
              <a:t>Body Level One</a:t>
            </a:r>
          </a:p>
          <a:p>
            <a:pPr lvl="1"/>
            <a:r>
              <a:t>Body Level Two</a:t>
            </a:r>
          </a:p>
          <a:p>
            <a:pPr lvl="2"/>
            <a:r>
              <a:t>Body Level Three</a:t>
            </a:r>
          </a:p>
          <a:p>
            <a:pPr lvl="3"/>
            <a:r>
              <a:t>Body Level Four</a:t>
            </a:r>
          </a:p>
          <a:p>
            <a:pPr lvl="4"/>
            <a:r>
              <a:t>Body Level Five</a:t>
            </a:r>
          </a:p>
        </p:txBody>
      </p:sp>
      <p:sp>
        <p:nvSpPr>
          <p:cNvPr id="85" name="Text Placeholder 3"/>
          <p:cNvSpPr>
            <a:spLocks noGrp="1"/>
          </p:cNvSpPr>
          <p:nvPr>
            <p:ph type="body" sz="quarter" idx="21"/>
          </p:nvPr>
        </p:nvSpPr>
        <p:spPr>
          <a:xfrm>
            <a:off x="1024127" y="2257506"/>
            <a:ext cx="4389122" cy="3762294"/>
          </a:xfrm>
          <a:prstGeom prst="rect">
            <a:avLst/>
          </a:prstGeom>
        </p:spPr>
        <p:txBody>
          <a:bodyPr/>
          <a:lstStyle/>
          <a:p>
            <a:pPr marL="0" indent="0">
              <a:lnSpc>
                <a:spcPct val="108000"/>
              </a:lnSpc>
              <a:spcBef>
                <a:spcPts val="600"/>
              </a:spcBef>
              <a:buClrTx/>
              <a:buSzTx/>
              <a:buFontTx/>
              <a:buNone/>
              <a:defRPr sz="1600"/>
            </a:pPr>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3" name="Title Text"/>
          <p:cNvSpPr txBox="1">
            <a:spLocks noGrp="1"/>
          </p:cNvSpPr>
          <p:nvPr>
            <p:ph type="title"/>
          </p:nvPr>
        </p:nvSpPr>
        <p:spPr>
          <a:xfrm>
            <a:off x="457200" y="4960137"/>
            <a:ext cx="7772400" cy="1463041"/>
          </a:xfrm>
          <a:prstGeom prst="rect">
            <a:avLst/>
          </a:prstGeom>
        </p:spPr>
        <p:txBody>
          <a:bodyPr/>
          <a:lstStyle>
            <a:lvl1pPr algn="r">
              <a:defRPr spc="200"/>
            </a:lvl1pPr>
          </a:lstStyle>
          <a:p>
            <a:r>
              <a:t>Title Text</a:t>
            </a:r>
          </a:p>
        </p:txBody>
      </p:sp>
      <p:sp>
        <p:nvSpPr>
          <p:cNvPr id="94" name="Picture Placeholder 2"/>
          <p:cNvSpPr>
            <a:spLocks noGrp="1"/>
          </p:cNvSpPr>
          <p:nvPr>
            <p:ph type="pic" idx="21"/>
          </p:nvPr>
        </p:nvSpPr>
        <p:spPr>
          <a:xfrm>
            <a:off x="0" y="-2"/>
            <a:ext cx="12188953" cy="4572001"/>
          </a:xfrm>
          <a:prstGeom prst="rect">
            <a:avLst/>
          </a:prstGeom>
        </p:spPr>
        <p:txBody>
          <a:bodyPr lIns="91439" rIns="91439">
            <a:noAutofit/>
          </a:bodyPr>
          <a:lstStyle/>
          <a:p>
            <a:endParaRPr/>
          </a:p>
        </p:txBody>
      </p:sp>
      <p:sp>
        <p:nvSpPr>
          <p:cNvPr id="95" name="Body Level One…"/>
          <p:cNvSpPr txBox="1">
            <a:spLocks noGrp="1"/>
          </p:cNvSpPr>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r>
              <a:t>Body Level One</a:t>
            </a:r>
          </a:p>
          <a:p>
            <a:pPr lvl="1"/>
            <a:r>
              <a:t>Body Level Two</a:t>
            </a:r>
          </a:p>
          <a:p>
            <a:pPr lvl="2"/>
            <a:r>
              <a:t>Body Level Three</a:t>
            </a:r>
          </a:p>
          <a:p>
            <a:pPr lvl="3"/>
            <a:r>
              <a:t>Body Level Four</a:t>
            </a:r>
          </a:p>
          <a:p>
            <a:pPr lvl="4"/>
            <a:r>
              <a:t>Body Level Five</a:t>
            </a:r>
          </a:p>
        </p:txBody>
      </p:sp>
      <p:sp>
        <p:nvSpPr>
          <p:cNvPr id="96" name="Straight Connector 7"/>
          <p:cNvSpPr/>
          <p:nvPr/>
        </p:nvSpPr>
        <p:spPr>
          <a:xfrm flipV="1">
            <a:off x="8386843" y="5264105"/>
            <a:ext cx="1" cy="914401"/>
          </a:xfrm>
          <a:prstGeom prst="line">
            <a:avLst/>
          </a:prstGeom>
          <a:ln w="19050">
            <a:solidFill>
              <a:schemeClr val="accent1"/>
            </a:solidFill>
          </a:ln>
        </p:spPr>
        <p:txBody>
          <a:bodyPr lIns="45719" rIns="45719"/>
          <a:lstStyle/>
          <a:p>
            <a:endParaRPr/>
          </a:p>
        </p:txBody>
      </p:sp>
      <p:sp>
        <p:nvSpPr>
          <p:cNvPr id="9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0837333" y="6492294"/>
            <a:ext cx="244287" cy="231141"/>
          </a:xfrm>
          <a:prstGeom prst="rect">
            <a:avLst/>
          </a:prstGeom>
          <a:ln w="12700">
            <a:miter lim="400000"/>
          </a:ln>
        </p:spPr>
        <p:txBody>
          <a:bodyPr wrap="none" lIns="45719" rIns="45719" anchor="ctr">
            <a:spAutoFit/>
          </a:bodyPr>
          <a:lstStyle>
            <a:lvl1pPr>
              <a:defRPr sz="1000">
                <a:solidFill>
                  <a:srgbClr val="0D0D0D"/>
                </a:solidFill>
                <a:latin typeface="Tw Cen MT Condensed"/>
                <a:ea typeface="Tw Cen MT Condensed"/>
                <a:cs typeface="Tw Cen MT Condensed"/>
                <a:sym typeface="Tw Cen MT Condensed"/>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1pPr>
      <a:lvl2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2pPr>
      <a:lvl3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3pPr>
      <a:lvl4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4pPr>
      <a:lvl5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5pPr>
      <a:lvl6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6pPr>
      <a:lvl7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7pPr>
      <a:lvl8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8pPr>
      <a:lvl9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9pPr>
    </p:titleStyle>
    <p:bodyStyle>
      <a:lvl1pPr marL="91439" marR="0" indent="-91439" algn="l" defTabSz="914400" rtl="0" latinLnBrk="0">
        <a:lnSpc>
          <a:spcPct val="90000"/>
        </a:lnSpc>
        <a:spcBef>
          <a:spcPts val="1200"/>
        </a:spcBef>
        <a:spcAft>
          <a:spcPts val="0"/>
        </a:spcAft>
        <a:buClr>
          <a:schemeClr val="accent1"/>
        </a:buClr>
        <a:buSzPct val="100000"/>
        <a:buFont typeface="Tw Cen MT"/>
        <a:buChar char=" "/>
        <a:tabLst/>
        <a:defRPr sz="2200" b="0" i="0" u="none" strike="noStrike" cap="none" spc="0" baseline="0">
          <a:solidFill>
            <a:srgbClr val="000000"/>
          </a:solidFill>
          <a:uFillTx/>
          <a:latin typeface="Tw Cen MT"/>
          <a:ea typeface="Tw Cen MT"/>
          <a:cs typeface="Tw Cen MT"/>
          <a:sym typeface="Tw Cen MT"/>
        </a:defRPr>
      </a:lvl1pPr>
      <a:lvl2pPr marL="295655" marR="0" indent="-167639"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2pPr>
      <a:lvl3pPr marL="526433"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3pPr>
      <a:lvl4pPr marL="672737"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4pPr>
      <a:lvl5pPr marL="855617"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5pPr>
      <a:lvl6pPr marL="992777"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6pPr>
      <a:lvl7pPr marL="1139081"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7pPr>
      <a:lvl8pPr marL="1294529"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8pPr>
      <a:lvl9pPr marL="1440833"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9pPr>
    </p:bodyStyle>
    <p:otherStyle>
      <a:lvl1pPr marL="0" marR="0" indent="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1pPr>
      <a:lvl2pPr marL="0" marR="0" indent="4572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2pPr>
      <a:lvl3pPr marL="0" marR="0" indent="9144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3pPr>
      <a:lvl4pPr marL="0" marR="0" indent="13716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4pPr>
      <a:lvl5pPr marL="0" marR="0" indent="18288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5pPr>
      <a:lvl6pPr marL="0" marR="0" indent="22860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6pPr>
      <a:lvl7pPr marL="0" marR="0" indent="27432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7pPr>
      <a:lvl8pPr marL="0" marR="0" indent="32004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8pPr>
      <a:lvl9pPr marL="0" marR="0" indent="36576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itle 1"/>
          <p:cNvSpPr txBox="1">
            <a:spLocks noGrp="1"/>
          </p:cNvSpPr>
          <p:nvPr>
            <p:ph type="title"/>
          </p:nvPr>
        </p:nvSpPr>
        <p:spPr>
          <a:xfrm>
            <a:off x="1024128" y="585216"/>
            <a:ext cx="9720072" cy="1499617"/>
          </a:xfrm>
          <a:prstGeom prst="rect">
            <a:avLst/>
          </a:prstGeom>
        </p:spPr>
        <p:txBody>
          <a:bodyPr/>
          <a:lstStyle/>
          <a:p>
            <a:endParaRPr/>
          </a:p>
        </p:txBody>
      </p:sp>
      <p:sp>
        <p:nvSpPr>
          <p:cNvPr id="107" name="Content Placeholder 2"/>
          <p:cNvSpPr txBox="1">
            <a:spLocks noGrp="1"/>
          </p:cNvSpPr>
          <p:nvPr>
            <p:ph type="body" idx="1"/>
          </p:nvPr>
        </p:nvSpPr>
        <p:spPr>
          <a:xfrm>
            <a:off x="1024127" y="2286000"/>
            <a:ext cx="9720075" cy="4023360"/>
          </a:xfrm>
          <a:prstGeom prst="rect">
            <a:avLst/>
          </a:prstGeom>
        </p:spPr>
        <p:txBody>
          <a:bodyPr/>
          <a:lstStyle/>
          <a:p>
            <a:endParaRPr/>
          </a:p>
        </p:txBody>
      </p:sp>
      <p:pic>
        <p:nvPicPr>
          <p:cNvPr id="108" name="Picture 3" descr="Picture 3"/>
          <p:cNvPicPr>
            <a:picLocks noChangeAspect="1"/>
          </p:cNvPicPr>
          <p:nvPr/>
        </p:nvPicPr>
        <p:blipFill>
          <a:blip r:embed="rId2"/>
          <a:stretch>
            <a:fillRect/>
          </a:stretch>
        </p:blipFill>
        <p:spPr>
          <a:xfrm>
            <a:off x="-186216" y="1"/>
            <a:ext cx="12493450" cy="7027565"/>
          </a:xfrm>
          <a:prstGeom prst="rect">
            <a:avLst/>
          </a:prstGeom>
          <a:ln w="12700">
            <a:miter lim="400000"/>
          </a:ln>
        </p:spPr>
      </p:pic>
    </p:spTree>
  </p:cSld>
  <p:clrMapOvr>
    <a:masterClrMapping/>
  </p:clrMapOvr>
  <p:transition spd="med" advTm="3452"/>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itle 1"/>
          <p:cNvSpPr txBox="1">
            <a:spLocks noGrp="1"/>
          </p:cNvSpPr>
          <p:nvPr>
            <p:ph type="title"/>
          </p:nvPr>
        </p:nvSpPr>
        <p:spPr>
          <a:xfrm>
            <a:off x="1024128" y="585216"/>
            <a:ext cx="9720072" cy="1499617"/>
          </a:xfrm>
          <a:prstGeom prst="rect">
            <a:avLst/>
          </a:prstGeom>
        </p:spPr>
        <p:txBody>
          <a:bodyPr/>
          <a:lstStyle>
            <a:lvl1pPr>
              <a:defRPr sz="6600">
                <a:solidFill>
                  <a:srgbClr val="335B74"/>
                </a:solidFill>
              </a:defRPr>
            </a:lvl1pPr>
          </a:lstStyle>
          <a:p>
            <a:r>
              <a:t>                       Myth 4</a:t>
            </a:r>
          </a:p>
        </p:txBody>
      </p:sp>
      <p:sp>
        <p:nvSpPr>
          <p:cNvPr id="138"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NA is not for those on prescribed     </a:t>
            </a:r>
          </a:p>
          <a:p>
            <a:pPr>
              <a:defRPr sz="5400">
                <a:solidFill>
                  <a:srgbClr val="335B74"/>
                </a:solidFill>
              </a:defRPr>
            </a:pPr>
            <a:r>
              <a:rPr dirty="0">
                <a:solidFill>
                  <a:srgbClr val="002060"/>
                </a:solidFill>
              </a:rPr>
              <a:t>   medications, such as methadone. </a:t>
            </a:r>
          </a:p>
        </p:txBody>
      </p:sp>
    </p:spTree>
  </p:cSld>
  <p:clrMapOvr>
    <a:masterClrMapping/>
  </p:clrMapOvr>
  <mc:AlternateContent xmlns:mc="http://schemas.openxmlformats.org/markup-compatibility/2006">
    <mc:Choice xmlns:p14="http://schemas.microsoft.com/office/powerpoint/2010/main" Requires="p14">
      <p:transition spd="slow" p14:dur="1200" advTm="5801">
        <p:push dir="u"/>
      </p:transition>
    </mc:Choice>
    <mc:Fallback>
      <p:transition spd="slow" advTm="5801">
        <p:push dir="u"/>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4</a:t>
            </a:r>
          </a:p>
        </p:txBody>
      </p:sp>
      <p:sp>
        <p:nvSpPr>
          <p:cNvPr id="141" name="Content Placeholder 2"/>
          <p:cNvSpPr txBox="1">
            <a:spLocks noGrp="1"/>
          </p:cNvSpPr>
          <p:nvPr>
            <p:ph type="body" idx="1"/>
          </p:nvPr>
        </p:nvSpPr>
        <p:spPr>
          <a:xfrm>
            <a:off x="1711842" y="2286000"/>
            <a:ext cx="9032359" cy="4023360"/>
          </a:xfrm>
          <a:prstGeom prst="rect">
            <a:avLst/>
          </a:prstGeom>
        </p:spPr>
        <p:txBody>
          <a:bodyPr/>
          <a:lstStyle/>
          <a:p>
            <a:pPr>
              <a:defRPr sz="3600">
                <a:solidFill>
                  <a:srgbClr val="335B74"/>
                </a:solidFill>
              </a:defRPr>
            </a:pPr>
            <a:r>
              <a:rPr dirty="0">
                <a:solidFill>
                  <a:srgbClr val="002060"/>
                </a:solidFill>
              </a:rPr>
              <a:t>- The only requirement for membership of NA is a desire to stop using.</a:t>
            </a:r>
          </a:p>
          <a:p>
            <a:pPr>
              <a:defRPr sz="3600">
                <a:solidFill>
                  <a:srgbClr val="335B74"/>
                </a:solidFill>
              </a:defRPr>
            </a:pPr>
            <a:endParaRPr dirty="0">
              <a:solidFill>
                <a:srgbClr val="002060"/>
              </a:solidFill>
            </a:endParaRPr>
          </a:p>
          <a:p>
            <a:pPr>
              <a:defRPr sz="3600">
                <a:solidFill>
                  <a:srgbClr val="335B74"/>
                </a:solidFill>
              </a:defRPr>
            </a:pPr>
            <a:r>
              <a:rPr dirty="0">
                <a:solidFill>
                  <a:srgbClr val="002060"/>
                </a:solidFill>
              </a:rPr>
              <a:t>- NA claims no medical expertise, and we encourage anyone coming to NA who is on any form of prescribed medication to seek medical advice before stopping.</a:t>
            </a:r>
          </a:p>
        </p:txBody>
      </p:sp>
      <p:pic>
        <p:nvPicPr>
          <p:cNvPr id="142" name="Picture 4" descr="Picture 4"/>
          <p:cNvPicPr>
            <a:picLocks noChangeAspect="1"/>
          </p:cNvPicPr>
          <p:nvPr/>
        </p:nvPicPr>
        <p:blipFill>
          <a:blip r:embed="rId2"/>
          <a:stretch>
            <a:fillRect/>
          </a:stretch>
        </p:blipFill>
        <p:spPr>
          <a:xfrm>
            <a:off x="129836" y="118533"/>
            <a:ext cx="1499618" cy="1499617"/>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14102">
        <p:fade/>
      </p:transition>
    </mc:Choice>
    <mc:Fallback>
      <p:transition spd="slow" advTm="14102">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600"/>
              <a:t>Myth 5</a:t>
            </a:r>
          </a:p>
        </p:txBody>
      </p:sp>
      <p:sp>
        <p:nvSpPr>
          <p:cNvPr id="145" name="Content Placeholder 2"/>
          <p:cNvSpPr txBox="1">
            <a:spLocks noGrp="1"/>
          </p:cNvSpPr>
          <p:nvPr>
            <p:ph type="body" idx="1"/>
          </p:nvPr>
        </p:nvSpPr>
        <p:spPr>
          <a:xfrm>
            <a:off x="1024127" y="2286000"/>
            <a:ext cx="9720075" cy="4023360"/>
          </a:xfrm>
          <a:prstGeom prst="rect">
            <a:avLst/>
          </a:prstGeom>
        </p:spPr>
        <p:txBody>
          <a:bodyPr/>
          <a:lstStyle/>
          <a:p>
            <a:pPr>
              <a:defRPr sz="4400">
                <a:solidFill>
                  <a:srgbClr val="335B74"/>
                </a:solidFill>
              </a:defRPr>
            </a:pPr>
            <a:endParaRPr dirty="0"/>
          </a:p>
          <a:p>
            <a:pPr marL="0" indent="0">
              <a:buSzTx/>
              <a:buNone/>
              <a:defRPr sz="4400">
                <a:solidFill>
                  <a:srgbClr val="335B74"/>
                </a:solidFill>
              </a:defRPr>
            </a:pPr>
            <a:r>
              <a:rPr dirty="0"/>
              <a:t>        </a:t>
            </a:r>
            <a:r>
              <a:rPr sz="5400" dirty="0"/>
              <a:t>  </a:t>
            </a:r>
            <a:r>
              <a:rPr sz="5400" dirty="0">
                <a:solidFill>
                  <a:srgbClr val="002060"/>
                </a:solidFill>
              </a:rPr>
              <a:t>Everyone in NA is using or  </a:t>
            </a:r>
          </a:p>
          <a:p>
            <a:pPr marL="0" indent="0">
              <a:buSzTx/>
              <a:buNone/>
              <a:defRPr sz="5400">
                <a:solidFill>
                  <a:srgbClr val="335B74"/>
                </a:solidFill>
              </a:defRPr>
            </a:pPr>
            <a:r>
              <a:rPr dirty="0">
                <a:solidFill>
                  <a:srgbClr val="002060"/>
                </a:solidFill>
              </a:rPr>
              <a:t>               dealing drugs.</a:t>
            </a:r>
          </a:p>
        </p:txBody>
      </p:sp>
    </p:spTree>
  </p:cSld>
  <p:clrMapOvr>
    <a:masterClrMapping/>
  </p:clrMapOvr>
  <mc:AlternateContent xmlns:mc="http://schemas.openxmlformats.org/markup-compatibility/2006">
    <mc:Choice xmlns:p14="http://schemas.microsoft.com/office/powerpoint/2010/main" Requires="p14">
      <p:transition spd="slow" p14:dur="1200" advTm="5127">
        <p:push dir="u"/>
      </p:transition>
    </mc:Choice>
    <mc:Fallback>
      <p:transition spd="slow" advTm="5127">
        <p:push dir="u"/>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5</a:t>
            </a:r>
          </a:p>
        </p:txBody>
      </p:sp>
      <p:sp>
        <p:nvSpPr>
          <p:cNvPr id="148" name="Content Placeholder 2"/>
          <p:cNvSpPr txBox="1">
            <a:spLocks noGrp="1"/>
          </p:cNvSpPr>
          <p:nvPr>
            <p:ph type="body" idx="1"/>
          </p:nvPr>
        </p:nvSpPr>
        <p:spPr>
          <a:xfrm>
            <a:off x="1626277" y="2286000"/>
            <a:ext cx="9117925" cy="4023360"/>
          </a:xfrm>
          <a:prstGeom prst="rect">
            <a:avLst/>
          </a:prstGeom>
        </p:spPr>
        <p:txBody>
          <a:bodyPr/>
          <a:lstStyle/>
          <a:p>
            <a:pPr>
              <a:lnSpc>
                <a:spcPct val="81000"/>
              </a:lnSpc>
              <a:defRPr sz="2800">
                <a:solidFill>
                  <a:srgbClr val="335B74"/>
                </a:solidFill>
              </a:defRPr>
            </a:pPr>
            <a:r>
              <a:rPr dirty="0">
                <a:solidFill>
                  <a:srgbClr val="002060"/>
                </a:solidFill>
              </a:rPr>
              <a:t>- This is not our experience: in hundreds of meetings we have rarely seen drugs used or sold.</a:t>
            </a:r>
          </a:p>
          <a:p>
            <a:pPr>
              <a:lnSpc>
                <a:spcPct val="81000"/>
              </a:lnSpc>
              <a:defRPr sz="2800">
                <a:solidFill>
                  <a:srgbClr val="335B74"/>
                </a:solidFill>
              </a:defRPr>
            </a:pPr>
            <a:r>
              <a:rPr dirty="0">
                <a:solidFill>
                  <a:srgbClr val="002060"/>
                </a:solidFill>
              </a:rPr>
              <a:t>- You do not have to be clean to attend NA meetings.</a:t>
            </a:r>
          </a:p>
          <a:p>
            <a:pPr>
              <a:lnSpc>
                <a:spcPct val="81000"/>
              </a:lnSpc>
              <a:defRPr sz="2800">
                <a:solidFill>
                  <a:srgbClr val="335B74"/>
                </a:solidFill>
              </a:defRPr>
            </a:pPr>
            <a:r>
              <a:rPr dirty="0">
                <a:solidFill>
                  <a:srgbClr val="002060"/>
                </a:solidFill>
              </a:rPr>
              <a:t>- If a person goes to an NA meeting seeking drugs, it's possible that they might find what they are looking for (although this is true almost anywhere).</a:t>
            </a:r>
          </a:p>
          <a:p>
            <a:pPr>
              <a:lnSpc>
                <a:spcPct val="81000"/>
              </a:lnSpc>
              <a:defRPr sz="2800">
                <a:solidFill>
                  <a:srgbClr val="335B74"/>
                </a:solidFill>
              </a:defRPr>
            </a:pPr>
            <a:r>
              <a:rPr dirty="0">
                <a:solidFill>
                  <a:srgbClr val="002060"/>
                </a:solidFill>
              </a:rPr>
              <a:t>- At the same time, if a person goes to an NA meeting with a desire to stop using drugs, there will definitely be members in the meetings willing to help them</a:t>
            </a:r>
          </a:p>
        </p:txBody>
      </p:sp>
      <p:pic>
        <p:nvPicPr>
          <p:cNvPr id="149" name="Picture 4" descr="Picture 4"/>
          <p:cNvPicPr>
            <a:picLocks noChangeAspect="1"/>
          </p:cNvPicPr>
          <p:nvPr/>
        </p:nvPicPr>
        <p:blipFill>
          <a:blip r:embed="rId2"/>
          <a:stretch>
            <a:fillRect/>
          </a:stretch>
        </p:blipFill>
        <p:spPr>
          <a:xfrm>
            <a:off x="126660" y="152401"/>
            <a:ext cx="1499618" cy="1499617"/>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23184">
        <p:fade/>
      </p:transition>
    </mc:Choice>
    <mc:Fallback>
      <p:transition spd="slow" advTm="23184">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6</a:t>
            </a:r>
          </a:p>
        </p:txBody>
      </p:sp>
      <p:sp>
        <p:nvSpPr>
          <p:cNvPr id="152"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NA is a religious </a:t>
            </a:r>
            <a:r>
              <a:rPr dirty="0" err="1">
                <a:solidFill>
                  <a:srgbClr val="002060"/>
                </a:solidFill>
              </a:rPr>
              <a:t>organisation</a:t>
            </a:r>
            <a:endParaRPr dirty="0">
              <a:solidFill>
                <a:srgbClr val="002060"/>
              </a:solidFill>
            </a:endParaRPr>
          </a:p>
        </p:txBody>
      </p:sp>
    </p:spTree>
  </p:cSld>
  <p:clrMapOvr>
    <a:masterClrMapping/>
  </p:clrMapOvr>
  <mc:AlternateContent xmlns:mc="http://schemas.openxmlformats.org/markup-compatibility/2006">
    <mc:Choice xmlns:p14="http://schemas.microsoft.com/office/powerpoint/2010/main" Requires="p14">
      <p:transition spd="slow" p14:dur="1200" advTm="5346">
        <p:push dir="u"/>
      </p:transition>
    </mc:Choice>
    <mc:Fallback>
      <p:transition spd="slow" advTm="5346">
        <p:push dir="u"/>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6</a:t>
            </a:r>
          </a:p>
        </p:txBody>
      </p:sp>
      <p:sp>
        <p:nvSpPr>
          <p:cNvPr id="155" name="Content Placeholder 2"/>
          <p:cNvSpPr txBox="1">
            <a:spLocks noGrp="1"/>
          </p:cNvSpPr>
          <p:nvPr>
            <p:ph type="body" idx="1"/>
          </p:nvPr>
        </p:nvSpPr>
        <p:spPr>
          <a:xfrm>
            <a:off x="1786269" y="2286000"/>
            <a:ext cx="8957933" cy="4023360"/>
          </a:xfrm>
          <a:prstGeom prst="rect">
            <a:avLst/>
          </a:prstGeom>
        </p:spPr>
        <p:txBody>
          <a:bodyPr/>
          <a:lstStyle/>
          <a:p>
            <a:pPr>
              <a:lnSpc>
                <a:spcPct val="81000"/>
              </a:lnSpc>
              <a:defRPr sz="2800">
                <a:solidFill>
                  <a:srgbClr val="335B74"/>
                </a:solidFill>
              </a:defRPr>
            </a:pPr>
            <a:r>
              <a:rPr dirty="0">
                <a:solidFill>
                  <a:srgbClr val="002060"/>
                </a:solidFill>
              </a:rPr>
              <a:t>- The NA </a:t>
            </a:r>
            <a:r>
              <a:rPr dirty="0" err="1">
                <a:solidFill>
                  <a:srgbClr val="002060"/>
                </a:solidFill>
              </a:rPr>
              <a:t>programme</a:t>
            </a:r>
            <a:r>
              <a:rPr dirty="0">
                <a:solidFill>
                  <a:srgbClr val="002060"/>
                </a:solidFill>
              </a:rPr>
              <a:t> is based on a set of spiritual principles that are not associated with a particular religion. Our steps call for finding and believing in a power greater than oneself.</a:t>
            </a:r>
          </a:p>
          <a:p>
            <a:pPr>
              <a:lnSpc>
                <a:spcPct val="81000"/>
              </a:lnSpc>
              <a:defRPr sz="2800">
                <a:solidFill>
                  <a:srgbClr val="335B74"/>
                </a:solidFill>
              </a:defRPr>
            </a:pPr>
            <a:r>
              <a:rPr dirty="0">
                <a:solidFill>
                  <a:srgbClr val="002060"/>
                </a:solidFill>
              </a:rPr>
              <a:t>- Members are free to choose a belief that works for them personally. There is no opposition to anyone's choice within Narcotics Anonymous.</a:t>
            </a:r>
          </a:p>
          <a:p>
            <a:pPr>
              <a:lnSpc>
                <a:spcPct val="81000"/>
              </a:lnSpc>
              <a:defRPr sz="2800">
                <a:solidFill>
                  <a:srgbClr val="335B74"/>
                </a:solidFill>
              </a:defRPr>
            </a:pPr>
            <a:r>
              <a:rPr dirty="0">
                <a:solidFill>
                  <a:srgbClr val="002060"/>
                </a:solidFill>
              </a:rPr>
              <a:t>- Experiences of our members show that the spiritual principles work for all members, whether devoutly religious (in any faith), atheist, or agnostic.</a:t>
            </a:r>
          </a:p>
        </p:txBody>
      </p:sp>
      <p:pic>
        <p:nvPicPr>
          <p:cNvPr id="156" name="Picture 4" descr="Picture 4"/>
          <p:cNvPicPr>
            <a:picLocks noChangeAspect="1"/>
          </p:cNvPicPr>
          <p:nvPr/>
        </p:nvPicPr>
        <p:blipFill>
          <a:blip r:embed="rId2"/>
          <a:stretch>
            <a:fillRect/>
          </a:stretch>
        </p:blipFill>
        <p:spPr>
          <a:xfrm>
            <a:off x="142979" y="116377"/>
            <a:ext cx="1499618" cy="149961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21114">
        <p:fade/>
      </p:transition>
    </mc:Choice>
    <mc:Fallback>
      <p:transition spd="slow" advTm="21114">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7</a:t>
            </a:r>
          </a:p>
        </p:txBody>
      </p:sp>
      <p:sp>
        <p:nvSpPr>
          <p:cNvPr id="159" name="Content Placeholder 2"/>
          <p:cNvSpPr txBox="1">
            <a:spLocks noGrp="1"/>
          </p:cNvSpPr>
          <p:nvPr>
            <p:ph type="body" idx="1"/>
          </p:nvPr>
        </p:nvSpPr>
        <p:spPr>
          <a:xfrm>
            <a:off x="1024127" y="2286000"/>
            <a:ext cx="9720075" cy="4023360"/>
          </a:xfrm>
          <a:prstGeom prst="rect">
            <a:avLst/>
          </a:prstGeom>
        </p:spPr>
        <p:txBody>
          <a:bodyPr/>
          <a:lstStyle/>
          <a:p>
            <a:endParaRPr dirty="0"/>
          </a:p>
          <a:p>
            <a:endParaRPr dirty="0"/>
          </a:p>
          <a:p>
            <a:pPr marL="0" indent="0">
              <a:buSzTx/>
              <a:buNone/>
            </a:pPr>
            <a:r>
              <a:rPr dirty="0"/>
              <a:t>               </a:t>
            </a:r>
            <a:r>
              <a:rPr sz="5400" dirty="0">
                <a:solidFill>
                  <a:srgbClr val="002060"/>
                </a:solidFill>
              </a:rPr>
              <a:t>NA is part of criminal justice,     </a:t>
            </a:r>
          </a:p>
          <a:p>
            <a:pPr>
              <a:defRPr sz="5400">
                <a:solidFill>
                  <a:srgbClr val="335B74"/>
                </a:solidFill>
              </a:defRPr>
            </a:pPr>
            <a:r>
              <a:rPr dirty="0">
                <a:solidFill>
                  <a:srgbClr val="002060"/>
                </a:solidFill>
              </a:rPr>
              <a:t>          church or probation.</a:t>
            </a:r>
          </a:p>
        </p:txBody>
      </p:sp>
    </p:spTree>
  </p:cSld>
  <p:clrMapOvr>
    <a:masterClrMapping/>
  </p:clrMapOvr>
  <mc:AlternateContent xmlns:mc="http://schemas.openxmlformats.org/markup-compatibility/2006">
    <mc:Choice xmlns:p14="http://schemas.microsoft.com/office/powerpoint/2010/main" Requires="p14">
      <p:transition spd="slow" p14:dur="1200" advTm="5085">
        <p:push dir="u"/>
      </p:transition>
    </mc:Choice>
    <mc:Fallback>
      <p:transition spd="slow" advTm="5085">
        <p:push dir="u"/>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7</a:t>
            </a:r>
          </a:p>
        </p:txBody>
      </p:sp>
      <p:sp>
        <p:nvSpPr>
          <p:cNvPr id="162" name="Content Placeholder 2"/>
          <p:cNvSpPr txBox="1">
            <a:spLocks noGrp="1"/>
          </p:cNvSpPr>
          <p:nvPr>
            <p:ph type="body" idx="1"/>
          </p:nvPr>
        </p:nvSpPr>
        <p:spPr>
          <a:xfrm>
            <a:off x="1552352" y="2286000"/>
            <a:ext cx="9191850" cy="4023360"/>
          </a:xfrm>
          <a:prstGeom prst="rect">
            <a:avLst/>
          </a:prstGeom>
        </p:spPr>
        <p:txBody>
          <a:bodyPr/>
          <a:lstStyle/>
          <a:p>
            <a:pPr>
              <a:defRPr sz="4000">
                <a:solidFill>
                  <a:srgbClr val="335B74"/>
                </a:solidFill>
              </a:defRPr>
            </a:pPr>
            <a:r>
              <a:rPr dirty="0">
                <a:solidFill>
                  <a:srgbClr val="002060"/>
                </a:solidFill>
              </a:rPr>
              <a:t>- We are not affiliated with any outside </a:t>
            </a:r>
            <a:r>
              <a:rPr dirty="0" err="1">
                <a:solidFill>
                  <a:srgbClr val="002060"/>
                </a:solidFill>
              </a:rPr>
              <a:t>organisations</a:t>
            </a:r>
            <a:r>
              <a:rPr dirty="0">
                <a:solidFill>
                  <a:srgbClr val="002060"/>
                </a:solidFill>
              </a:rPr>
              <a:t>.</a:t>
            </a:r>
          </a:p>
          <a:p>
            <a:pPr>
              <a:defRPr sz="4000">
                <a:solidFill>
                  <a:srgbClr val="335B74"/>
                </a:solidFill>
              </a:defRPr>
            </a:pPr>
            <a:r>
              <a:rPr dirty="0">
                <a:solidFill>
                  <a:srgbClr val="002060"/>
                </a:solidFill>
              </a:rPr>
              <a:t>- We have no opinion on outside issues.</a:t>
            </a:r>
          </a:p>
          <a:p>
            <a:pPr>
              <a:defRPr sz="4000">
                <a:solidFill>
                  <a:srgbClr val="335B74"/>
                </a:solidFill>
              </a:defRPr>
            </a:pPr>
            <a:r>
              <a:rPr dirty="0">
                <a:solidFill>
                  <a:srgbClr val="002060"/>
                </a:solidFill>
              </a:rPr>
              <a:t>- Narcotics Anonymous is however, keen to build co-operative relationships with any </a:t>
            </a:r>
            <a:r>
              <a:rPr dirty="0" err="1">
                <a:solidFill>
                  <a:srgbClr val="002060"/>
                </a:solidFill>
              </a:rPr>
              <a:t>organisations</a:t>
            </a:r>
            <a:r>
              <a:rPr dirty="0">
                <a:solidFill>
                  <a:srgbClr val="002060"/>
                </a:solidFill>
              </a:rPr>
              <a:t>, based on our common goals.</a:t>
            </a:r>
          </a:p>
        </p:txBody>
      </p:sp>
      <p:pic>
        <p:nvPicPr>
          <p:cNvPr id="163" name="Picture 5" descr="Picture 5"/>
          <p:cNvPicPr>
            <a:picLocks noChangeAspect="1"/>
          </p:cNvPicPr>
          <p:nvPr/>
        </p:nvPicPr>
        <p:blipFill>
          <a:blip r:embed="rId2"/>
          <a:stretch>
            <a:fillRect/>
          </a:stretch>
        </p:blipFill>
        <p:spPr>
          <a:xfrm>
            <a:off x="142359" y="168683"/>
            <a:ext cx="1499747" cy="1499747"/>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12348">
        <p:fade/>
      </p:transition>
    </mc:Choice>
    <mc:Fallback>
      <p:transition spd="slow" advTm="12348">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8</a:t>
            </a:r>
          </a:p>
        </p:txBody>
      </p:sp>
      <p:sp>
        <p:nvSpPr>
          <p:cNvPr id="166" name="Content Placeholder 2"/>
          <p:cNvSpPr txBox="1">
            <a:spLocks noGrp="1"/>
          </p:cNvSpPr>
          <p:nvPr>
            <p:ph type="body" idx="1"/>
          </p:nvPr>
        </p:nvSpPr>
        <p:spPr>
          <a:xfrm>
            <a:off x="1024127" y="2286000"/>
            <a:ext cx="9720075" cy="4023360"/>
          </a:xfrm>
          <a:prstGeom prst="rect">
            <a:avLst/>
          </a:prstGeom>
        </p:spPr>
        <p:txBody>
          <a:bodyPr/>
          <a:lstStyle/>
          <a:p>
            <a:pPr>
              <a:defRPr sz="4000">
                <a:solidFill>
                  <a:srgbClr val="335B74"/>
                </a:solidFill>
              </a:defRPr>
            </a:pPr>
            <a:endParaRPr dirty="0"/>
          </a:p>
          <a:p>
            <a:pPr marL="0" indent="0">
              <a:buSzTx/>
              <a:buNone/>
              <a:defRPr sz="4000">
                <a:solidFill>
                  <a:srgbClr val="335B74"/>
                </a:solidFill>
              </a:defRPr>
            </a:pPr>
            <a:r>
              <a:rPr dirty="0"/>
              <a:t>         </a:t>
            </a:r>
            <a:r>
              <a:rPr sz="5400" dirty="0">
                <a:solidFill>
                  <a:srgbClr val="002060"/>
                </a:solidFill>
              </a:rPr>
              <a:t>NA doesn't work if you are    </a:t>
            </a:r>
          </a:p>
          <a:p>
            <a:pPr>
              <a:defRPr sz="5400">
                <a:solidFill>
                  <a:srgbClr val="335B74"/>
                </a:solidFill>
              </a:defRPr>
            </a:pPr>
            <a:r>
              <a:rPr dirty="0">
                <a:solidFill>
                  <a:srgbClr val="002060"/>
                </a:solidFill>
              </a:rPr>
              <a:t>                forced to go</a:t>
            </a:r>
            <a:r>
              <a:rPr dirty="0"/>
              <a:t>.</a:t>
            </a:r>
          </a:p>
        </p:txBody>
      </p:sp>
    </p:spTree>
  </p:cSld>
  <p:clrMapOvr>
    <a:masterClrMapping/>
  </p:clrMapOvr>
  <mc:AlternateContent xmlns:mc="http://schemas.openxmlformats.org/markup-compatibility/2006">
    <mc:Choice xmlns:p14="http://schemas.microsoft.com/office/powerpoint/2010/main" Requires="p14">
      <p:transition spd="slow" p14:dur="1200" advTm="4521">
        <p:push dir="u"/>
      </p:transition>
    </mc:Choice>
    <mc:Fallback>
      <p:transition spd="slow" advTm="4521">
        <p:push dir="u"/>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8</a:t>
            </a:r>
          </a:p>
        </p:txBody>
      </p:sp>
      <p:sp>
        <p:nvSpPr>
          <p:cNvPr id="169" name="Content Placeholder 2"/>
          <p:cNvSpPr txBox="1">
            <a:spLocks noGrp="1"/>
          </p:cNvSpPr>
          <p:nvPr>
            <p:ph type="body" idx="1"/>
          </p:nvPr>
        </p:nvSpPr>
        <p:spPr>
          <a:xfrm>
            <a:off x="1807535" y="2286000"/>
            <a:ext cx="8936667" cy="4023360"/>
          </a:xfrm>
          <a:prstGeom prst="rect">
            <a:avLst/>
          </a:prstGeom>
        </p:spPr>
        <p:txBody>
          <a:bodyPr/>
          <a:lstStyle/>
          <a:p>
            <a:pPr>
              <a:lnSpc>
                <a:spcPct val="81000"/>
              </a:lnSpc>
              <a:defRPr sz="2500">
                <a:solidFill>
                  <a:srgbClr val="335B74"/>
                </a:solidFill>
              </a:defRPr>
            </a:pPr>
            <a:r>
              <a:rPr dirty="0">
                <a:solidFill>
                  <a:srgbClr val="002060"/>
                </a:solidFill>
              </a:rPr>
              <a:t>- Whilst the program of NA may not suit everybody, we have found that regular exposure to NA has helped many people stop using drugs and find a new way of life.</a:t>
            </a:r>
            <a:endParaRPr sz="2000" dirty="0">
              <a:solidFill>
                <a:srgbClr val="002060"/>
              </a:solidFill>
            </a:endParaRPr>
          </a:p>
          <a:p>
            <a:pPr>
              <a:lnSpc>
                <a:spcPct val="81000"/>
              </a:lnSpc>
              <a:defRPr sz="2500">
                <a:solidFill>
                  <a:srgbClr val="335B74"/>
                </a:solidFill>
              </a:defRPr>
            </a:pPr>
            <a:r>
              <a:rPr dirty="0">
                <a:solidFill>
                  <a:srgbClr val="002060"/>
                </a:solidFill>
              </a:rPr>
              <a:t>- Many people who voluntarily commit to the program of NA have stopped using drugs; we see no reason why those who attend as part of a treatment order or DRR should not have the same success.</a:t>
            </a:r>
            <a:endParaRPr sz="2000" dirty="0">
              <a:solidFill>
                <a:srgbClr val="002060"/>
              </a:solidFill>
            </a:endParaRPr>
          </a:p>
          <a:p>
            <a:pPr>
              <a:lnSpc>
                <a:spcPct val="81000"/>
              </a:lnSpc>
              <a:defRPr sz="2500">
                <a:solidFill>
                  <a:srgbClr val="335B74"/>
                </a:solidFill>
              </a:defRPr>
            </a:pPr>
            <a:r>
              <a:rPr dirty="0">
                <a:solidFill>
                  <a:srgbClr val="002060"/>
                </a:solidFill>
              </a:rPr>
              <a:t>- Many of us first encountered NA when we were sent to meetings by treatment centers, or attended a meeting in prison. Once we learned that recovery is possible in NA, we continued to come of our own accord.</a:t>
            </a:r>
          </a:p>
        </p:txBody>
      </p:sp>
      <p:pic>
        <p:nvPicPr>
          <p:cNvPr id="170" name="Picture 3" descr="Picture 3"/>
          <p:cNvPicPr>
            <a:picLocks noChangeAspect="1"/>
          </p:cNvPicPr>
          <p:nvPr/>
        </p:nvPicPr>
        <p:blipFill>
          <a:blip r:embed="rId2"/>
          <a:stretch>
            <a:fillRect/>
          </a:stretch>
        </p:blipFill>
        <p:spPr>
          <a:xfrm>
            <a:off x="125734" y="135431"/>
            <a:ext cx="1499747" cy="1499747"/>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27636">
        <p:fade/>
      </p:transition>
    </mc:Choice>
    <mc:Fallback>
      <p:transition spd="slow" advTm="27636">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itle 1"/>
          <p:cNvSpPr txBox="1">
            <a:spLocks noGrp="1"/>
          </p:cNvSpPr>
          <p:nvPr>
            <p:ph type="ctrTitle"/>
          </p:nvPr>
        </p:nvSpPr>
        <p:spPr>
          <a:xfrm>
            <a:off x="446567" y="4891073"/>
            <a:ext cx="3842800" cy="1463041"/>
          </a:xfrm>
          <a:prstGeom prst="rect">
            <a:avLst/>
          </a:prstGeom>
        </p:spPr>
        <p:txBody>
          <a:bodyPr>
            <a:normAutofit fontScale="90000"/>
          </a:bodyPr>
          <a:lstStyle/>
          <a:p>
            <a:pPr defTabSz="594359">
              <a:defRPr sz="3509" spc="130"/>
            </a:pPr>
            <a:br/>
            <a:r>
              <a:rPr sz="3900" spc="130">
                <a:solidFill>
                  <a:srgbClr val="335B74"/>
                </a:solidFill>
              </a:rPr>
              <a:t>Narcotics anonymous </a:t>
            </a:r>
          </a:p>
        </p:txBody>
      </p:sp>
      <p:sp>
        <p:nvSpPr>
          <p:cNvPr id="111" name="Subtitle 2"/>
          <p:cNvSpPr txBox="1">
            <a:spLocks noGrp="1"/>
          </p:cNvSpPr>
          <p:nvPr>
            <p:ph type="subTitle" sz="quarter" idx="1"/>
          </p:nvPr>
        </p:nvSpPr>
        <p:spPr>
          <a:xfrm>
            <a:off x="8674396" y="4891170"/>
            <a:ext cx="3319130" cy="1463041"/>
          </a:xfrm>
          <a:prstGeom prst="rect">
            <a:avLst/>
          </a:prstGeom>
        </p:spPr>
        <p:txBody>
          <a:bodyPr>
            <a:normAutofit lnSpcReduction="10000"/>
          </a:bodyPr>
          <a:lstStyle>
            <a:lvl1pPr defTabSz="832104">
              <a:spcBef>
                <a:spcPts val="100"/>
              </a:spcBef>
              <a:defRPr sz="4914">
                <a:solidFill>
                  <a:srgbClr val="335B74"/>
                </a:solidFill>
              </a:defRPr>
            </a:lvl1pPr>
          </a:lstStyle>
          <a:p>
            <a:r>
              <a:t>Myths and Realities</a:t>
            </a:r>
          </a:p>
        </p:txBody>
      </p:sp>
    </p:spTree>
  </p:cSld>
  <p:clrMapOvr>
    <a:masterClrMapping/>
  </p:clrMapOvr>
  <mc:AlternateContent xmlns:mc="http://schemas.openxmlformats.org/markup-compatibility/2006">
    <mc:Choice xmlns:p14="http://schemas.microsoft.com/office/powerpoint/2010/main" Requires="p14">
      <p:transition spd="slow" p14:dur="1200" advTm="4632">
        <p:fade/>
      </p:transition>
    </mc:Choice>
    <mc:Fallback>
      <p:transition spd="slow" advTm="4632">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9</a:t>
            </a:r>
          </a:p>
        </p:txBody>
      </p:sp>
      <p:sp>
        <p:nvSpPr>
          <p:cNvPr id="173" name="Content Placeholder 2"/>
          <p:cNvSpPr txBox="1">
            <a:spLocks noGrp="1"/>
          </p:cNvSpPr>
          <p:nvPr>
            <p:ph type="body" idx="1"/>
          </p:nvPr>
        </p:nvSpPr>
        <p:spPr>
          <a:xfrm>
            <a:off x="1024128" y="2286000"/>
            <a:ext cx="9925523"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NA is not a safe place, especially  </a:t>
            </a:r>
          </a:p>
          <a:p>
            <a:pPr>
              <a:defRPr sz="5400">
                <a:solidFill>
                  <a:srgbClr val="335B74"/>
                </a:solidFill>
              </a:defRPr>
            </a:pPr>
            <a:r>
              <a:rPr dirty="0">
                <a:solidFill>
                  <a:srgbClr val="002060"/>
                </a:solidFill>
              </a:rPr>
              <a:t>                 for women.</a:t>
            </a:r>
          </a:p>
        </p:txBody>
      </p:sp>
    </p:spTree>
  </p:cSld>
  <p:clrMapOvr>
    <a:masterClrMapping/>
  </p:clrMapOvr>
  <mc:AlternateContent xmlns:mc="http://schemas.openxmlformats.org/markup-compatibility/2006">
    <mc:Choice xmlns:p14="http://schemas.microsoft.com/office/powerpoint/2010/main" Requires="p14">
      <p:transition spd="slow" p14:dur="1200" advTm="4283">
        <p:push dir="u"/>
      </p:transition>
    </mc:Choice>
    <mc:Fallback>
      <p:transition spd="slow" advTm="4283">
        <p:push dir="u"/>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9</a:t>
            </a:r>
          </a:p>
        </p:txBody>
      </p:sp>
      <p:sp>
        <p:nvSpPr>
          <p:cNvPr id="176" name="Content Placeholder 2"/>
          <p:cNvSpPr txBox="1">
            <a:spLocks noGrp="1"/>
          </p:cNvSpPr>
          <p:nvPr>
            <p:ph type="body" idx="1"/>
          </p:nvPr>
        </p:nvSpPr>
        <p:spPr>
          <a:xfrm>
            <a:off x="1642106" y="2286000"/>
            <a:ext cx="9102095" cy="4023360"/>
          </a:xfrm>
          <a:prstGeom prst="rect">
            <a:avLst/>
          </a:prstGeom>
        </p:spPr>
        <p:txBody>
          <a:bodyPr/>
          <a:lstStyle/>
          <a:p>
            <a:pPr>
              <a:lnSpc>
                <a:spcPct val="81000"/>
              </a:lnSpc>
              <a:defRPr sz="2400">
                <a:solidFill>
                  <a:srgbClr val="335B74"/>
                </a:solidFill>
              </a:defRPr>
            </a:pPr>
            <a:r>
              <a:rPr dirty="0">
                <a:solidFill>
                  <a:srgbClr val="002060"/>
                </a:solidFill>
              </a:rPr>
              <a:t>- One of the goals of NA is to establish and maintain a safe and welcoming environment, which we call 'an atmosphere of recovery'. Meetings are facilitated by people with at least a year's full abstinence in order to achieve this.</a:t>
            </a:r>
          </a:p>
          <a:p>
            <a:pPr>
              <a:lnSpc>
                <a:spcPct val="81000"/>
              </a:lnSpc>
              <a:defRPr sz="2400">
                <a:solidFill>
                  <a:srgbClr val="335B74"/>
                </a:solidFill>
              </a:defRPr>
            </a:pPr>
            <a:r>
              <a:rPr dirty="0">
                <a:solidFill>
                  <a:srgbClr val="002060"/>
                </a:solidFill>
              </a:rPr>
              <a:t>- There are a number of focused meetings such as women-only, men-only, and gay/lesbian, where some members may feel more comfortable.</a:t>
            </a:r>
          </a:p>
          <a:p>
            <a:pPr>
              <a:lnSpc>
                <a:spcPct val="81000"/>
              </a:lnSpc>
              <a:defRPr sz="2400">
                <a:solidFill>
                  <a:srgbClr val="335B74"/>
                </a:solidFill>
              </a:defRPr>
            </a:pPr>
            <a:r>
              <a:rPr dirty="0">
                <a:solidFill>
                  <a:srgbClr val="002060"/>
                </a:solidFill>
              </a:rPr>
              <a:t>- NA encourages members to support each other and often suggests that women seek other women in recovery and men seek the support of men in their recovery efforts.</a:t>
            </a:r>
          </a:p>
          <a:p>
            <a:pPr>
              <a:lnSpc>
                <a:spcPct val="81000"/>
              </a:lnSpc>
              <a:defRPr sz="2400">
                <a:solidFill>
                  <a:srgbClr val="335B74"/>
                </a:solidFill>
              </a:defRPr>
            </a:pPr>
            <a:r>
              <a:rPr dirty="0">
                <a:solidFill>
                  <a:srgbClr val="002060"/>
                </a:solidFill>
              </a:rPr>
              <a:t>- In an increasing number of NA communities there are creche facilities to make it easier for people with children to attend.</a:t>
            </a:r>
          </a:p>
        </p:txBody>
      </p:sp>
      <p:pic>
        <p:nvPicPr>
          <p:cNvPr id="177" name="Picture 3" descr="Picture 3"/>
          <p:cNvPicPr>
            <a:picLocks noChangeAspect="1"/>
          </p:cNvPicPr>
          <p:nvPr/>
        </p:nvPicPr>
        <p:blipFill>
          <a:blip r:embed="rId2"/>
          <a:stretch>
            <a:fillRect/>
          </a:stretch>
        </p:blipFill>
        <p:spPr>
          <a:xfrm>
            <a:off x="142359" y="135433"/>
            <a:ext cx="1499747" cy="1499746"/>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26335">
        <p:fade/>
      </p:transition>
    </mc:Choice>
    <mc:Fallback>
      <p:transition spd="slow" advTm="26335">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10</a:t>
            </a:r>
          </a:p>
        </p:txBody>
      </p:sp>
      <p:sp>
        <p:nvSpPr>
          <p:cNvPr id="180"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NA is just like AA.</a:t>
            </a:r>
          </a:p>
        </p:txBody>
      </p:sp>
    </p:spTree>
  </p:cSld>
  <p:clrMapOvr>
    <a:masterClrMapping/>
  </p:clrMapOvr>
  <mc:AlternateContent xmlns:mc="http://schemas.openxmlformats.org/markup-compatibility/2006">
    <mc:Choice xmlns:p14="http://schemas.microsoft.com/office/powerpoint/2010/main" Requires="p14">
      <p:transition spd="slow" p14:dur="1200" advTm="4188">
        <p:push dir="u"/>
      </p:transition>
    </mc:Choice>
    <mc:Fallback>
      <p:transition spd="slow" advTm="4188">
        <p:push dir="u"/>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10</a:t>
            </a:r>
          </a:p>
        </p:txBody>
      </p:sp>
      <p:sp>
        <p:nvSpPr>
          <p:cNvPr id="183" name="Content Placeholder 2"/>
          <p:cNvSpPr txBox="1">
            <a:spLocks noGrp="1"/>
          </p:cNvSpPr>
          <p:nvPr>
            <p:ph type="body" idx="1"/>
          </p:nvPr>
        </p:nvSpPr>
        <p:spPr>
          <a:xfrm>
            <a:off x="1573618" y="2286000"/>
            <a:ext cx="9170583" cy="4023360"/>
          </a:xfrm>
          <a:prstGeom prst="rect">
            <a:avLst/>
          </a:prstGeom>
        </p:spPr>
        <p:txBody>
          <a:bodyPr/>
          <a:lstStyle/>
          <a:p>
            <a:pPr>
              <a:lnSpc>
                <a:spcPct val="81000"/>
              </a:lnSpc>
              <a:defRPr sz="2800">
                <a:solidFill>
                  <a:srgbClr val="335B74"/>
                </a:solidFill>
              </a:defRPr>
            </a:pPr>
            <a:r>
              <a:rPr dirty="0">
                <a:solidFill>
                  <a:srgbClr val="002060"/>
                </a:solidFill>
              </a:rPr>
              <a:t>- NA, founded in 1953 with the help of members of AA who had great faith in us. NA is a fellowship in its own right, with more than 76,000 meetings worldwide in 144 countries (more than 4,</a:t>
            </a:r>
            <a:r>
              <a:rPr lang="en-GB" dirty="0">
                <a:solidFill>
                  <a:srgbClr val="002060"/>
                </a:solidFill>
              </a:rPr>
              <a:t>650</a:t>
            </a:r>
            <a:r>
              <a:rPr dirty="0">
                <a:solidFill>
                  <a:srgbClr val="002060"/>
                </a:solidFill>
              </a:rPr>
              <a:t> in Europe and over 1</a:t>
            </a:r>
            <a:r>
              <a:rPr lang="en-GB" dirty="0">
                <a:solidFill>
                  <a:srgbClr val="002060"/>
                </a:solidFill>
              </a:rPr>
              <a:t>200</a:t>
            </a:r>
            <a:r>
              <a:rPr dirty="0">
                <a:solidFill>
                  <a:srgbClr val="002060"/>
                </a:solidFill>
              </a:rPr>
              <a:t> in the UK).</a:t>
            </a:r>
          </a:p>
          <a:p>
            <a:pPr>
              <a:lnSpc>
                <a:spcPct val="81000"/>
              </a:lnSpc>
              <a:defRPr sz="2800">
                <a:solidFill>
                  <a:srgbClr val="335B74"/>
                </a:solidFill>
              </a:defRPr>
            </a:pPr>
            <a:r>
              <a:rPr dirty="0">
                <a:solidFill>
                  <a:srgbClr val="002060"/>
                </a:solidFill>
              </a:rPr>
              <a:t>- We have great respect for and gratitude to our mother fellowship but we endorse no outside </a:t>
            </a:r>
            <a:r>
              <a:rPr dirty="0" err="1">
                <a:solidFill>
                  <a:srgbClr val="002060"/>
                </a:solidFill>
              </a:rPr>
              <a:t>organisations</a:t>
            </a:r>
            <a:r>
              <a:rPr dirty="0">
                <a:solidFill>
                  <a:srgbClr val="002060"/>
                </a:solidFill>
              </a:rPr>
              <a:t>, even AA.</a:t>
            </a:r>
          </a:p>
          <a:p>
            <a:pPr>
              <a:lnSpc>
                <a:spcPct val="81000"/>
              </a:lnSpc>
              <a:defRPr sz="2800">
                <a:solidFill>
                  <a:srgbClr val="335B74"/>
                </a:solidFill>
              </a:defRPr>
            </a:pPr>
            <a:r>
              <a:rPr dirty="0">
                <a:solidFill>
                  <a:srgbClr val="002060"/>
                </a:solidFill>
              </a:rPr>
              <a:t>- NA has adapted the 12 Steps, 12 Traditions, and the 12 Concepts for service, for our own use. In particular, our first Step uses the word addiction rather than any individual substance.</a:t>
            </a:r>
          </a:p>
        </p:txBody>
      </p:sp>
      <p:pic>
        <p:nvPicPr>
          <p:cNvPr id="184" name="Picture 3" descr="Picture 3"/>
          <p:cNvPicPr>
            <a:picLocks noChangeAspect="1"/>
          </p:cNvPicPr>
          <p:nvPr/>
        </p:nvPicPr>
        <p:blipFill>
          <a:blip r:embed="rId2"/>
          <a:stretch>
            <a:fillRect/>
          </a:stretch>
        </p:blipFill>
        <p:spPr>
          <a:xfrm>
            <a:off x="157875" y="152056"/>
            <a:ext cx="1499747" cy="1499747"/>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23618">
        <p:fade/>
      </p:transition>
    </mc:Choice>
    <mc:Fallback>
      <p:transition spd="slow" advTm="23618">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11</a:t>
            </a:r>
          </a:p>
        </p:txBody>
      </p:sp>
      <p:sp>
        <p:nvSpPr>
          <p:cNvPr id="187"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Only addicts can attend NA </a:t>
            </a:r>
          </a:p>
          <a:p>
            <a:pPr>
              <a:defRPr sz="5400">
                <a:solidFill>
                  <a:srgbClr val="335B74"/>
                </a:solidFill>
              </a:defRPr>
            </a:pPr>
            <a:r>
              <a:rPr dirty="0">
                <a:solidFill>
                  <a:srgbClr val="002060"/>
                </a:solidFill>
              </a:rPr>
              <a:t>                  meetings.</a:t>
            </a:r>
          </a:p>
        </p:txBody>
      </p:sp>
    </p:spTree>
  </p:cSld>
  <p:clrMapOvr>
    <a:masterClrMapping/>
  </p:clrMapOvr>
  <mc:AlternateContent xmlns:mc="http://schemas.openxmlformats.org/markup-compatibility/2006">
    <mc:Choice xmlns:p14="http://schemas.microsoft.com/office/powerpoint/2010/main" Requires="p14">
      <p:transition spd="slow" p14:dur="1200" advTm="4324">
        <p:push dir="u"/>
      </p:transition>
    </mc:Choice>
    <mc:Fallback>
      <p:transition spd="slow" advTm="4324">
        <p:push dir="u"/>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11</a:t>
            </a:r>
          </a:p>
        </p:txBody>
      </p:sp>
      <p:sp>
        <p:nvSpPr>
          <p:cNvPr id="190" name="Content Placeholder 2"/>
          <p:cNvSpPr txBox="1">
            <a:spLocks noGrp="1"/>
          </p:cNvSpPr>
          <p:nvPr>
            <p:ph type="body" idx="1"/>
          </p:nvPr>
        </p:nvSpPr>
        <p:spPr>
          <a:xfrm>
            <a:off x="1541720" y="2286000"/>
            <a:ext cx="9202482" cy="4023360"/>
          </a:xfrm>
          <a:prstGeom prst="rect">
            <a:avLst/>
          </a:prstGeom>
        </p:spPr>
        <p:txBody>
          <a:bodyPr/>
          <a:lstStyle/>
          <a:p>
            <a:pPr>
              <a:lnSpc>
                <a:spcPct val="81000"/>
              </a:lnSpc>
              <a:defRPr sz="2800">
                <a:solidFill>
                  <a:srgbClr val="335B74"/>
                </a:solidFill>
              </a:defRPr>
            </a:pPr>
            <a:r>
              <a:rPr dirty="0">
                <a:solidFill>
                  <a:srgbClr val="002060"/>
                </a:solidFill>
              </a:rPr>
              <a:t>- There are three kinds of NA meetings:</a:t>
            </a:r>
          </a:p>
          <a:p>
            <a:pPr>
              <a:lnSpc>
                <a:spcPct val="81000"/>
              </a:lnSpc>
              <a:defRPr sz="2800">
                <a:solidFill>
                  <a:srgbClr val="335B74"/>
                </a:solidFill>
              </a:defRPr>
            </a:pPr>
            <a:r>
              <a:rPr dirty="0">
                <a:solidFill>
                  <a:srgbClr val="002060"/>
                </a:solidFill>
              </a:rPr>
              <a:t>- A meeting NOT identified as ‘open to all’ is for addicts only or people who think they have a problem with drugs.</a:t>
            </a:r>
          </a:p>
          <a:p>
            <a:pPr>
              <a:lnSpc>
                <a:spcPct val="81000"/>
              </a:lnSpc>
              <a:defRPr sz="2800">
                <a:solidFill>
                  <a:srgbClr val="335B74"/>
                </a:solidFill>
              </a:defRPr>
            </a:pPr>
            <a:r>
              <a:rPr dirty="0">
                <a:solidFill>
                  <a:srgbClr val="002060"/>
                </a:solidFill>
              </a:rPr>
              <a:t>- An ‘open to all on request’, If you do wish to attend an open on request meeting, We ask you to try to arrive early enough to identify yourselves as visitors and request it be an ‘open meeting’ for that night</a:t>
            </a:r>
          </a:p>
          <a:p>
            <a:pPr>
              <a:lnSpc>
                <a:spcPct val="81000"/>
              </a:lnSpc>
              <a:defRPr sz="2800">
                <a:solidFill>
                  <a:srgbClr val="335B74"/>
                </a:solidFill>
              </a:defRPr>
            </a:pPr>
            <a:r>
              <a:rPr dirty="0">
                <a:solidFill>
                  <a:srgbClr val="002060"/>
                </a:solidFill>
              </a:rPr>
              <a:t>- And an ‘open to all’ meeting is exactly that; open to anyone who wishes to come.</a:t>
            </a:r>
          </a:p>
        </p:txBody>
      </p:sp>
      <p:pic>
        <p:nvPicPr>
          <p:cNvPr id="191" name="Picture 3" descr="Picture 3"/>
          <p:cNvPicPr>
            <a:picLocks noChangeAspect="1"/>
          </p:cNvPicPr>
          <p:nvPr/>
        </p:nvPicPr>
        <p:blipFill>
          <a:blip r:embed="rId2"/>
          <a:stretch>
            <a:fillRect/>
          </a:stretch>
        </p:blipFill>
        <p:spPr>
          <a:xfrm>
            <a:off x="142359" y="135433"/>
            <a:ext cx="1499747" cy="1499746"/>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19665">
        <p:fade/>
      </p:transition>
    </mc:Choice>
    <mc:Fallback>
      <p:transition spd="slow" advTm="19665">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700"/>
              <a:t>Myth 12</a:t>
            </a:r>
          </a:p>
        </p:txBody>
      </p:sp>
      <p:sp>
        <p:nvSpPr>
          <p:cNvPr id="194"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There's no point. </a:t>
            </a:r>
          </a:p>
          <a:p>
            <a:pPr>
              <a:defRPr sz="5400">
                <a:solidFill>
                  <a:srgbClr val="335B74"/>
                </a:solidFill>
              </a:defRPr>
            </a:pPr>
            <a:r>
              <a:rPr dirty="0">
                <a:solidFill>
                  <a:srgbClr val="002060"/>
                </a:solidFill>
              </a:rPr>
              <a:t>       Addicts always use again.</a:t>
            </a:r>
          </a:p>
        </p:txBody>
      </p:sp>
    </p:spTree>
  </p:cSld>
  <p:clrMapOvr>
    <a:masterClrMapping/>
  </p:clrMapOvr>
  <mc:AlternateContent xmlns:mc="http://schemas.openxmlformats.org/markup-compatibility/2006">
    <mc:Choice xmlns:p14="http://schemas.microsoft.com/office/powerpoint/2010/main" Requires="p14">
      <p:transition spd="slow" p14:dur="1200" advTm="4981">
        <p:push dir="u"/>
      </p:transition>
    </mc:Choice>
    <mc:Fallback>
      <p:transition spd="slow" advTm="4981">
        <p:push dir="u"/>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12</a:t>
            </a:r>
          </a:p>
        </p:txBody>
      </p:sp>
      <p:sp>
        <p:nvSpPr>
          <p:cNvPr id="197" name="Content Placeholder 2"/>
          <p:cNvSpPr txBox="1">
            <a:spLocks noGrp="1"/>
          </p:cNvSpPr>
          <p:nvPr>
            <p:ph type="body" idx="1"/>
          </p:nvPr>
        </p:nvSpPr>
        <p:spPr>
          <a:xfrm>
            <a:off x="1435394" y="2286000"/>
            <a:ext cx="9308808" cy="4023360"/>
          </a:xfrm>
          <a:prstGeom prst="rect">
            <a:avLst/>
          </a:prstGeom>
        </p:spPr>
        <p:txBody>
          <a:bodyPr/>
          <a:lstStyle/>
          <a:p>
            <a:pPr>
              <a:lnSpc>
                <a:spcPct val="81000"/>
              </a:lnSpc>
              <a:defRPr sz="2500">
                <a:solidFill>
                  <a:srgbClr val="335B74"/>
                </a:solidFill>
              </a:defRPr>
            </a:pPr>
            <a:r>
              <a:rPr dirty="0">
                <a:solidFill>
                  <a:srgbClr val="002060"/>
                </a:solidFill>
              </a:rPr>
              <a:t>   - NA may not suit everyone, but we believe that those who apply         themselves to our simple program can find freedom from active addiction.</a:t>
            </a:r>
            <a:endParaRPr sz="2000" dirty="0">
              <a:solidFill>
                <a:srgbClr val="002060"/>
              </a:solidFill>
            </a:endParaRPr>
          </a:p>
          <a:p>
            <a:pPr>
              <a:lnSpc>
                <a:spcPct val="81000"/>
              </a:lnSpc>
              <a:defRPr sz="2500">
                <a:solidFill>
                  <a:srgbClr val="335B74"/>
                </a:solidFill>
              </a:defRPr>
            </a:pPr>
            <a:r>
              <a:rPr dirty="0">
                <a:solidFill>
                  <a:srgbClr val="002060"/>
                </a:solidFill>
              </a:rPr>
              <a:t>- We believe the statement "Once a (Using) addict, always a (Using) addict" is dead ! We’ve proved this to be a lie ! We do Recover !</a:t>
            </a:r>
            <a:endParaRPr sz="2000" dirty="0">
              <a:solidFill>
                <a:srgbClr val="002060"/>
              </a:solidFill>
            </a:endParaRPr>
          </a:p>
          <a:p>
            <a:pPr>
              <a:lnSpc>
                <a:spcPct val="81000"/>
              </a:lnSpc>
              <a:defRPr sz="2500">
                <a:solidFill>
                  <a:srgbClr val="335B74"/>
                </a:solidFill>
              </a:defRPr>
            </a:pPr>
            <a:r>
              <a:rPr dirty="0">
                <a:solidFill>
                  <a:srgbClr val="002060"/>
                </a:solidFill>
              </a:rPr>
              <a:t>- Narcotics Anonymous has more than 76,000 groups in 144 countries around the world spoken in </a:t>
            </a:r>
            <a:r>
              <a:rPr lang="en-GB" dirty="0">
                <a:solidFill>
                  <a:srgbClr val="002060"/>
                </a:solidFill>
              </a:rPr>
              <a:t>91</a:t>
            </a:r>
            <a:r>
              <a:rPr dirty="0">
                <a:solidFill>
                  <a:srgbClr val="002060"/>
                </a:solidFill>
              </a:rPr>
              <a:t> languages; we have literature translated into </a:t>
            </a:r>
            <a:r>
              <a:rPr lang="en-GB" dirty="0">
                <a:solidFill>
                  <a:srgbClr val="002060"/>
                </a:solidFill>
              </a:rPr>
              <a:t>56</a:t>
            </a:r>
            <a:r>
              <a:rPr dirty="0">
                <a:solidFill>
                  <a:srgbClr val="002060"/>
                </a:solidFill>
              </a:rPr>
              <a:t> languages and growing.</a:t>
            </a:r>
            <a:endParaRPr sz="2000" dirty="0">
              <a:solidFill>
                <a:srgbClr val="002060"/>
              </a:solidFill>
            </a:endParaRPr>
          </a:p>
          <a:p>
            <a:pPr>
              <a:lnSpc>
                <a:spcPct val="81000"/>
              </a:lnSpc>
              <a:defRPr sz="2500">
                <a:solidFill>
                  <a:srgbClr val="335B74"/>
                </a:solidFill>
              </a:defRPr>
            </a:pPr>
            <a:r>
              <a:rPr dirty="0">
                <a:solidFill>
                  <a:srgbClr val="002060"/>
                </a:solidFill>
              </a:rPr>
              <a:t>- This simple program, known as Narcotics Anonymous is proving itself in the lives of many addicts around the world.</a:t>
            </a:r>
          </a:p>
        </p:txBody>
      </p:sp>
      <p:pic>
        <p:nvPicPr>
          <p:cNvPr id="198" name="Picture 3" descr="Picture 3"/>
          <p:cNvPicPr>
            <a:picLocks noChangeAspect="1"/>
          </p:cNvPicPr>
          <p:nvPr/>
        </p:nvPicPr>
        <p:blipFill>
          <a:blip r:embed="rId2"/>
          <a:stretch>
            <a:fillRect/>
          </a:stretch>
        </p:blipFill>
        <p:spPr>
          <a:xfrm>
            <a:off x="142359" y="152058"/>
            <a:ext cx="1499747" cy="1499746"/>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27371">
        <p:fade/>
      </p:transition>
    </mc:Choice>
    <mc:Fallback>
      <p:transition spd="slow" advTm="27371">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itle 1"/>
          <p:cNvSpPr txBox="1">
            <a:spLocks noGrp="1"/>
          </p:cNvSpPr>
          <p:nvPr>
            <p:ph type="title"/>
          </p:nvPr>
        </p:nvSpPr>
        <p:spPr>
          <a:xfrm>
            <a:off x="408572" y="533715"/>
            <a:ext cx="11374856" cy="1499617"/>
          </a:xfrm>
          <a:prstGeom prst="rect">
            <a:avLst/>
          </a:prstGeom>
        </p:spPr>
        <p:txBody>
          <a:bodyPr/>
          <a:lstStyle>
            <a:lvl1pPr algn="ctr">
              <a:defRPr sz="6000">
                <a:solidFill>
                  <a:srgbClr val="335B74"/>
                </a:solidFill>
              </a:defRPr>
            </a:lvl1pPr>
          </a:lstStyle>
          <a:p>
            <a:r>
              <a:t>Narcotics Anonymous</a:t>
            </a:r>
          </a:p>
        </p:txBody>
      </p:sp>
      <p:sp>
        <p:nvSpPr>
          <p:cNvPr id="201" name="Content Placeholder 4"/>
          <p:cNvSpPr txBox="1">
            <a:spLocks noGrp="1"/>
          </p:cNvSpPr>
          <p:nvPr>
            <p:ph type="body" idx="1"/>
          </p:nvPr>
        </p:nvSpPr>
        <p:spPr>
          <a:xfrm>
            <a:off x="1203767" y="2286000"/>
            <a:ext cx="9540434" cy="4023360"/>
          </a:xfrm>
          <a:prstGeom prst="rect">
            <a:avLst/>
          </a:prstGeom>
        </p:spPr>
        <p:txBody>
          <a:bodyPr/>
          <a:lstStyle/>
          <a:p>
            <a:pPr>
              <a:defRPr sz="3200">
                <a:solidFill>
                  <a:srgbClr val="335B74"/>
                </a:solidFill>
              </a:defRPr>
            </a:pPr>
            <a:r>
              <a:rPr dirty="0"/>
              <a:t>    </a:t>
            </a:r>
            <a:r>
              <a:rPr dirty="0">
                <a:solidFill>
                  <a:srgbClr val="002060"/>
                </a:solidFill>
              </a:rPr>
              <a:t>And our Public information/Public Relations committee,    </a:t>
            </a:r>
          </a:p>
          <a:p>
            <a:pPr>
              <a:defRPr sz="3200">
                <a:solidFill>
                  <a:srgbClr val="335B74"/>
                </a:solidFill>
              </a:defRPr>
            </a:pPr>
            <a:r>
              <a:rPr dirty="0">
                <a:solidFill>
                  <a:srgbClr val="002060"/>
                </a:solidFill>
              </a:rPr>
              <a:t>      Thanks you for your request of this presentation. </a:t>
            </a:r>
          </a:p>
          <a:p>
            <a:pPr>
              <a:defRPr sz="3200">
                <a:solidFill>
                  <a:srgbClr val="335B74"/>
                </a:solidFill>
              </a:defRPr>
            </a:pPr>
            <a:r>
              <a:rPr dirty="0">
                <a:solidFill>
                  <a:srgbClr val="002060"/>
                </a:solidFill>
              </a:rPr>
              <a:t>       We hope you’ve been informed and enjoyed, </a:t>
            </a:r>
          </a:p>
          <a:p>
            <a:pPr>
              <a:defRPr sz="3200">
                <a:solidFill>
                  <a:srgbClr val="335B74"/>
                </a:solidFill>
              </a:defRPr>
            </a:pPr>
            <a:r>
              <a:rPr dirty="0">
                <a:solidFill>
                  <a:srgbClr val="002060"/>
                </a:solidFill>
              </a:rPr>
              <a:t>  That you may direct addicts to attending our meetings. </a:t>
            </a:r>
          </a:p>
        </p:txBody>
      </p:sp>
      <p:pic>
        <p:nvPicPr>
          <p:cNvPr id="202" name="Picture 5" descr="Picture 5"/>
          <p:cNvPicPr>
            <a:picLocks noChangeAspect="1"/>
          </p:cNvPicPr>
          <p:nvPr/>
        </p:nvPicPr>
        <p:blipFill>
          <a:blip r:embed="rId2"/>
          <a:stretch>
            <a:fillRect/>
          </a:stretch>
        </p:blipFill>
        <p:spPr>
          <a:xfrm>
            <a:off x="5184568" y="4774950"/>
            <a:ext cx="1822863" cy="182286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8794">
        <p:fade/>
      </p:transition>
    </mc:Choice>
    <mc:Fallback>
      <p:transition spd="slow" advTm="8794">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txBox="1">
            <a:spLocks noGrp="1"/>
          </p:cNvSpPr>
          <p:nvPr>
            <p:ph type="title"/>
          </p:nvPr>
        </p:nvSpPr>
        <p:spPr>
          <a:xfrm>
            <a:off x="1024128" y="585216"/>
            <a:ext cx="9720072" cy="1499617"/>
          </a:xfrm>
          <a:prstGeom prst="rect">
            <a:avLst/>
          </a:prstGeom>
        </p:spPr>
        <p:txBody>
          <a:bodyPr/>
          <a:lstStyle/>
          <a:p>
            <a:endParaRPr/>
          </a:p>
        </p:txBody>
      </p:sp>
      <p:pic>
        <p:nvPicPr>
          <p:cNvPr id="205" name="Content Placeholder 3" descr="Content Placeholder 3"/>
          <p:cNvPicPr>
            <a:picLocks noChangeAspect="1"/>
          </p:cNvPicPr>
          <p:nvPr/>
        </p:nvPicPr>
        <p:blipFill>
          <a:blip r:embed="rId2"/>
          <a:stretch>
            <a:fillRect/>
          </a:stretch>
        </p:blipFill>
        <p:spPr>
          <a:xfrm>
            <a:off x="0" y="-1053967"/>
            <a:ext cx="12192000" cy="864498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4880">
        <p:fade/>
      </p:transition>
    </mc:Choice>
    <mc:Fallback>
      <p:transition spd="slow" advTm="488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4000"/>
            </a:pPr>
            <a:endParaRPr/>
          </a:p>
          <a:p>
            <a:pPr marL="0" indent="0">
              <a:buSzTx/>
              <a:buNone/>
              <a:defRPr sz="4000"/>
            </a:pPr>
            <a:r>
              <a:t>            </a:t>
            </a:r>
            <a:r>
              <a:rPr sz="6000">
                <a:solidFill>
                  <a:srgbClr val="335B74"/>
                </a:solidFill>
              </a:rPr>
              <a:t>12  Myths &amp; Realities</a:t>
            </a:r>
          </a:p>
        </p:txBody>
      </p:sp>
      <p:pic>
        <p:nvPicPr>
          <p:cNvPr id="114" name="Picture 4" descr="Picture 4"/>
          <p:cNvPicPr>
            <a:picLocks noChangeAspect="1"/>
          </p:cNvPicPr>
          <p:nvPr/>
        </p:nvPicPr>
        <p:blipFill>
          <a:blip r:embed="rId2"/>
          <a:stretch>
            <a:fillRect/>
          </a:stretch>
        </p:blipFill>
        <p:spPr>
          <a:xfrm>
            <a:off x="5006980" y="160781"/>
            <a:ext cx="1924051" cy="192405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4579">
        <p:fade/>
      </p:transition>
    </mc:Choice>
    <mc:Fallback>
      <p:transition spd="slow" advTm="4579">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600"/>
              <a:t>Myth 1</a:t>
            </a:r>
          </a:p>
        </p:txBody>
      </p:sp>
      <p:sp>
        <p:nvSpPr>
          <p:cNvPr id="117" name="Content Placeholder 2"/>
          <p:cNvSpPr txBox="1">
            <a:spLocks noGrp="1"/>
          </p:cNvSpPr>
          <p:nvPr>
            <p:ph type="body" idx="1"/>
          </p:nvPr>
        </p:nvSpPr>
        <p:spPr>
          <a:xfrm>
            <a:off x="1024127" y="2286000"/>
            <a:ext cx="9720075" cy="4023360"/>
          </a:xfrm>
          <a:prstGeom prst="rect">
            <a:avLst/>
          </a:prstGeom>
        </p:spPr>
        <p:txBody>
          <a:bodyPr/>
          <a:lstStyle/>
          <a:p>
            <a:pPr>
              <a:defRPr sz="4000"/>
            </a:pPr>
            <a:r>
              <a:rPr dirty="0"/>
              <a:t>                                                                                                 </a:t>
            </a:r>
          </a:p>
          <a:p>
            <a:pPr>
              <a:defRPr sz="4000">
                <a:solidFill>
                  <a:srgbClr val="335B74"/>
                </a:solidFill>
              </a:defRPr>
            </a:pPr>
            <a:r>
              <a:rPr dirty="0"/>
              <a:t>               </a:t>
            </a:r>
            <a:r>
              <a:rPr sz="5400" dirty="0">
                <a:solidFill>
                  <a:srgbClr val="002060"/>
                </a:solidFill>
              </a:rPr>
              <a:t>Narcotics Anonymous </a:t>
            </a:r>
          </a:p>
          <a:p>
            <a:pPr>
              <a:defRPr sz="5400">
                <a:solidFill>
                  <a:srgbClr val="335B74"/>
                </a:solidFill>
              </a:defRPr>
            </a:pPr>
            <a:r>
              <a:rPr dirty="0">
                <a:solidFill>
                  <a:srgbClr val="002060"/>
                </a:solidFill>
              </a:rPr>
              <a:t>             Is a Secret Society</a:t>
            </a:r>
          </a:p>
        </p:txBody>
      </p:sp>
    </p:spTree>
  </p:cSld>
  <p:clrMapOvr>
    <a:masterClrMapping/>
  </p:clrMapOvr>
  <mc:AlternateContent xmlns:mc="http://schemas.openxmlformats.org/markup-compatibility/2006">
    <mc:Choice xmlns:p14="http://schemas.microsoft.com/office/powerpoint/2010/main" Requires="p14">
      <p:transition spd="slow" p14:dur="1200" advTm="5915">
        <p:fade/>
      </p:transition>
    </mc:Choice>
    <mc:Fallback>
      <p:transition spd="slow" advTm="5915">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1024128" y="585216"/>
            <a:ext cx="9720072" cy="1499617"/>
          </a:xfrm>
          <a:prstGeom prst="rect">
            <a:avLst/>
          </a:prstGeom>
        </p:spPr>
        <p:txBody>
          <a:bodyPr/>
          <a:lstStyle/>
          <a:p>
            <a:pPr>
              <a:defRPr>
                <a:solidFill>
                  <a:srgbClr val="335B74"/>
                </a:solidFill>
              </a:defRPr>
            </a:pPr>
            <a:r>
              <a:t>                            </a:t>
            </a:r>
            <a:r>
              <a:rPr sz="6000"/>
              <a:t>Reality 1</a:t>
            </a:r>
          </a:p>
        </p:txBody>
      </p:sp>
      <p:sp>
        <p:nvSpPr>
          <p:cNvPr id="120" name="Content Placeholder 2"/>
          <p:cNvSpPr txBox="1">
            <a:spLocks noGrp="1"/>
          </p:cNvSpPr>
          <p:nvPr>
            <p:ph type="body" idx="1"/>
          </p:nvPr>
        </p:nvSpPr>
        <p:spPr>
          <a:xfrm>
            <a:off x="1807590" y="2286000"/>
            <a:ext cx="8936612" cy="4023360"/>
          </a:xfrm>
          <a:prstGeom prst="rect">
            <a:avLst/>
          </a:prstGeom>
        </p:spPr>
        <p:txBody>
          <a:bodyPr/>
          <a:lstStyle/>
          <a:p>
            <a:pPr>
              <a:lnSpc>
                <a:spcPct val="72000"/>
              </a:lnSpc>
              <a:defRPr sz="3000">
                <a:solidFill>
                  <a:srgbClr val="335B74"/>
                </a:solidFill>
              </a:defRPr>
            </a:pPr>
            <a:r>
              <a:rPr dirty="0">
                <a:solidFill>
                  <a:srgbClr val="002060"/>
                </a:solidFill>
              </a:rPr>
              <a:t>- We are a private, not secret </a:t>
            </a:r>
            <a:r>
              <a:rPr dirty="0" err="1">
                <a:solidFill>
                  <a:srgbClr val="002060"/>
                </a:solidFill>
              </a:rPr>
              <a:t>organisation</a:t>
            </a:r>
            <a:r>
              <a:rPr dirty="0">
                <a:solidFill>
                  <a:srgbClr val="002060"/>
                </a:solidFill>
              </a:rPr>
              <a:t>.</a:t>
            </a:r>
            <a:endParaRPr sz="1800" dirty="0">
              <a:solidFill>
                <a:srgbClr val="002060"/>
              </a:solidFill>
            </a:endParaRPr>
          </a:p>
          <a:p>
            <a:pPr>
              <a:lnSpc>
                <a:spcPct val="72000"/>
              </a:lnSpc>
              <a:defRPr sz="3600">
                <a:solidFill>
                  <a:srgbClr val="335B74"/>
                </a:solidFill>
              </a:defRPr>
            </a:pPr>
            <a:endParaRPr sz="1800" dirty="0">
              <a:solidFill>
                <a:srgbClr val="002060"/>
              </a:solidFill>
            </a:endParaRPr>
          </a:p>
          <a:p>
            <a:pPr>
              <a:lnSpc>
                <a:spcPct val="72000"/>
              </a:lnSpc>
              <a:defRPr sz="3000">
                <a:solidFill>
                  <a:srgbClr val="335B74"/>
                </a:solidFill>
              </a:defRPr>
            </a:pPr>
            <a:r>
              <a:rPr dirty="0">
                <a:solidFill>
                  <a:srgbClr val="002060"/>
                </a:solidFill>
              </a:rPr>
              <a:t>- We do our best to protect the anonymity of our    </a:t>
            </a:r>
            <a:endParaRPr sz="1800" dirty="0">
              <a:solidFill>
                <a:srgbClr val="002060"/>
              </a:solidFill>
            </a:endParaRPr>
          </a:p>
          <a:p>
            <a:pPr>
              <a:lnSpc>
                <a:spcPct val="72000"/>
              </a:lnSpc>
              <a:defRPr sz="3000">
                <a:solidFill>
                  <a:srgbClr val="335B74"/>
                </a:solidFill>
              </a:defRPr>
            </a:pPr>
            <a:r>
              <a:rPr dirty="0">
                <a:solidFill>
                  <a:srgbClr val="002060"/>
                </a:solidFill>
              </a:rPr>
              <a:t>members, though we do not guarantee it.</a:t>
            </a:r>
            <a:endParaRPr sz="1800" dirty="0">
              <a:solidFill>
                <a:srgbClr val="002060"/>
              </a:solidFill>
            </a:endParaRPr>
          </a:p>
          <a:p>
            <a:pPr marL="0" indent="0">
              <a:lnSpc>
                <a:spcPct val="72000"/>
              </a:lnSpc>
              <a:buSzTx/>
              <a:buNone/>
              <a:defRPr sz="3600">
                <a:solidFill>
                  <a:srgbClr val="335B74"/>
                </a:solidFill>
              </a:defRPr>
            </a:pPr>
            <a:endParaRPr sz="1800" dirty="0">
              <a:solidFill>
                <a:srgbClr val="002060"/>
              </a:solidFill>
            </a:endParaRPr>
          </a:p>
          <a:p>
            <a:pPr marL="0" indent="0">
              <a:lnSpc>
                <a:spcPct val="72000"/>
              </a:lnSpc>
              <a:buSzTx/>
              <a:buNone/>
              <a:defRPr sz="3000">
                <a:solidFill>
                  <a:srgbClr val="335B74"/>
                </a:solidFill>
              </a:defRPr>
            </a:pPr>
            <a:r>
              <a:rPr dirty="0">
                <a:solidFill>
                  <a:srgbClr val="002060"/>
                </a:solidFill>
              </a:rPr>
              <a:t> - Anonymity makes it safer for people to share, and </a:t>
            </a:r>
            <a:endParaRPr sz="1800" dirty="0">
              <a:solidFill>
                <a:srgbClr val="002060"/>
              </a:solidFill>
            </a:endParaRPr>
          </a:p>
          <a:p>
            <a:pPr marL="0" indent="0">
              <a:lnSpc>
                <a:spcPct val="72000"/>
              </a:lnSpc>
              <a:buSzTx/>
              <a:buNone/>
              <a:defRPr sz="3000">
                <a:solidFill>
                  <a:srgbClr val="335B74"/>
                </a:solidFill>
              </a:defRPr>
            </a:pPr>
            <a:r>
              <a:rPr dirty="0">
                <a:solidFill>
                  <a:srgbClr val="002060"/>
                </a:solidFill>
              </a:rPr>
              <a:t> creates equality in meetings, regardless of background </a:t>
            </a:r>
            <a:endParaRPr sz="1800" dirty="0">
              <a:solidFill>
                <a:srgbClr val="002060"/>
              </a:solidFill>
            </a:endParaRPr>
          </a:p>
          <a:p>
            <a:pPr marL="0" indent="0">
              <a:lnSpc>
                <a:spcPct val="72000"/>
              </a:lnSpc>
              <a:buSzTx/>
              <a:buNone/>
              <a:defRPr sz="3000">
                <a:solidFill>
                  <a:srgbClr val="335B74"/>
                </a:solidFill>
              </a:defRPr>
            </a:pPr>
            <a:r>
              <a:rPr dirty="0">
                <a:solidFill>
                  <a:srgbClr val="002060"/>
                </a:solidFill>
              </a:rPr>
              <a:t> or circumstances</a:t>
            </a:r>
          </a:p>
        </p:txBody>
      </p:sp>
      <p:pic>
        <p:nvPicPr>
          <p:cNvPr id="121" name="Picture 4" descr="Picture 4"/>
          <p:cNvPicPr>
            <a:picLocks noChangeAspect="1"/>
          </p:cNvPicPr>
          <p:nvPr/>
        </p:nvPicPr>
        <p:blipFill>
          <a:blip r:embed="rId2"/>
          <a:stretch>
            <a:fillRect/>
          </a:stretch>
        </p:blipFill>
        <p:spPr>
          <a:xfrm>
            <a:off x="307975" y="186181"/>
            <a:ext cx="1499617" cy="149961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16409">
        <p:fade/>
      </p:transition>
    </mc:Choice>
    <mc:Fallback>
      <p:transition spd="slow" advTm="16409">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itle 1"/>
          <p:cNvSpPr txBox="1">
            <a:spLocks noGrp="1"/>
          </p:cNvSpPr>
          <p:nvPr>
            <p:ph type="title"/>
          </p:nvPr>
        </p:nvSpPr>
        <p:spPr>
          <a:xfrm>
            <a:off x="1024128" y="585216"/>
            <a:ext cx="9720072" cy="1499617"/>
          </a:xfrm>
          <a:prstGeom prst="rect">
            <a:avLst/>
          </a:prstGeom>
        </p:spPr>
        <p:txBody>
          <a:bodyPr>
            <a:normAutofit fontScale="90000"/>
          </a:bodyPr>
          <a:lstStyle/>
          <a:p>
            <a:pPr defTabSz="612648">
              <a:defRPr sz="3015" spc="67"/>
            </a:pPr>
            <a:r>
              <a:t>      </a:t>
            </a:r>
            <a:br/>
            <a:r>
              <a:rPr sz="4020"/>
              <a:t>                         </a:t>
            </a:r>
            <a:r>
              <a:rPr sz="4355" spc="67">
                <a:solidFill>
                  <a:srgbClr val="335B74"/>
                </a:solidFill>
              </a:rPr>
              <a:t>Myth 2</a:t>
            </a:r>
            <a:br>
              <a:rPr sz="4355" spc="67">
                <a:solidFill>
                  <a:srgbClr val="335B74"/>
                </a:solidFill>
              </a:rPr>
            </a:br>
            <a:endParaRPr sz="4355" spc="67">
              <a:solidFill>
                <a:srgbClr val="335B74"/>
              </a:solidFill>
            </a:endParaRPr>
          </a:p>
        </p:txBody>
      </p:sp>
      <p:sp>
        <p:nvSpPr>
          <p:cNvPr id="124"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5400">
                <a:solidFill>
                  <a:srgbClr val="335B74"/>
                </a:solidFill>
              </a:defRPr>
            </a:pPr>
            <a:endParaRPr dirty="0"/>
          </a:p>
          <a:p>
            <a:pPr marL="0" indent="0">
              <a:buSzTx/>
              <a:buNone/>
              <a:defRPr sz="5400">
                <a:solidFill>
                  <a:srgbClr val="335B74"/>
                </a:solidFill>
              </a:defRPr>
            </a:pPr>
            <a:r>
              <a:rPr dirty="0"/>
              <a:t>     </a:t>
            </a:r>
            <a:r>
              <a:rPr dirty="0">
                <a:solidFill>
                  <a:srgbClr val="002060"/>
                </a:solidFill>
              </a:rPr>
              <a:t>Narcotics Anonymous is a cult</a:t>
            </a:r>
          </a:p>
        </p:txBody>
      </p:sp>
    </p:spTree>
  </p:cSld>
  <p:clrMapOvr>
    <a:masterClrMapping/>
  </p:clrMapOvr>
  <mc:AlternateContent xmlns:mc="http://schemas.openxmlformats.org/markup-compatibility/2006">
    <mc:Choice xmlns:p14="http://schemas.microsoft.com/office/powerpoint/2010/main" Requires="p14">
      <p:transition spd="slow" p14:dur="1200" advTm="4678">
        <p:push dir="u"/>
      </p:transition>
    </mc:Choice>
    <mc:Fallback>
      <p:transition spd="slow" advTm="4678">
        <p:push dir="u"/>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2</a:t>
            </a:r>
          </a:p>
        </p:txBody>
      </p:sp>
      <p:sp>
        <p:nvSpPr>
          <p:cNvPr id="127" name="Content Placeholder 2"/>
          <p:cNvSpPr txBox="1">
            <a:spLocks noGrp="1"/>
          </p:cNvSpPr>
          <p:nvPr>
            <p:ph type="body" idx="1"/>
          </p:nvPr>
        </p:nvSpPr>
        <p:spPr>
          <a:xfrm>
            <a:off x="1716976" y="2286000"/>
            <a:ext cx="9027226" cy="4023360"/>
          </a:xfrm>
          <a:prstGeom prst="rect">
            <a:avLst/>
          </a:prstGeom>
        </p:spPr>
        <p:txBody>
          <a:bodyPr/>
          <a:lstStyle/>
          <a:p>
            <a:pPr>
              <a:lnSpc>
                <a:spcPct val="81000"/>
              </a:lnSpc>
              <a:defRPr sz="3200">
                <a:solidFill>
                  <a:srgbClr val="335B74"/>
                </a:solidFill>
              </a:defRPr>
            </a:pPr>
            <a:r>
              <a:rPr dirty="0">
                <a:solidFill>
                  <a:srgbClr val="002060"/>
                </a:solidFill>
              </a:rPr>
              <a:t>- We have no leaders in NA; nor do we have any   central value system.</a:t>
            </a:r>
          </a:p>
          <a:p>
            <a:pPr>
              <a:lnSpc>
                <a:spcPct val="81000"/>
              </a:lnSpc>
              <a:defRPr sz="3200">
                <a:solidFill>
                  <a:srgbClr val="335B74"/>
                </a:solidFill>
              </a:defRPr>
            </a:pPr>
            <a:r>
              <a:rPr dirty="0">
                <a:solidFill>
                  <a:srgbClr val="002060"/>
                </a:solidFill>
              </a:rPr>
              <a:t>- The core of our program is the therapeutic value of  one addict helping another.</a:t>
            </a:r>
          </a:p>
          <a:p>
            <a:pPr>
              <a:lnSpc>
                <a:spcPct val="81000"/>
              </a:lnSpc>
              <a:defRPr sz="3200">
                <a:solidFill>
                  <a:srgbClr val="335B74"/>
                </a:solidFill>
              </a:defRPr>
            </a:pPr>
            <a:r>
              <a:rPr dirty="0">
                <a:solidFill>
                  <a:srgbClr val="002060"/>
                </a:solidFill>
              </a:rPr>
              <a:t>- Membership of NA is free, and any contributions towards  our running costs collected at meetings are entirely voluntary.</a:t>
            </a:r>
          </a:p>
          <a:p>
            <a:pPr>
              <a:lnSpc>
                <a:spcPct val="81000"/>
              </a:lnSpc>
              <a:defRPr sz="3200">
                <a:solidFill>
                  <a:srgbClr val="335B74"/>
                </a:solidFill>
              </a:defRPr>
            </a:pPr>
            <a:r>
              <a:rPr dirty="0">
                <a:solidFill>
                  <a:srgbClr val="002060"/>
                </a:solidFill>
              </a:rPr>
              <a:t>- Our members are free to leave at any time.</a:t>
            </a:r>
          </a:p>
        </p:txBody>
      </p:sp>
      <p:pic>
        <p:nvPicPr>
          <p:cNvPr id="128" name="Picture 4" descr="Picture 4"/>
          <p:cNvPicPr>
            <a:picLocks noChangeAspect="1"/>
          </p:cNvPicPr>
          <p:nvPr/>
        </p:nvPicPr>
        <p:blipFill>
          <a:blip r:embed="rId2"/>
          <a:stretch>
            <a:fillRect/>
          </a:stretch>
        </p:blipFill>
        <p:spPr>
          <a:xfrm>
            <a:off x="217361" y="106870"/>
            <a:ext cx="1499617" cy="149961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18410">
        <p:fade/>
      </p:transition>
    </mc:Choice>
    <mc:Fallback>
      <p:transition spd="slow" advTm="1841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1024128" y="585216"/>
            <a:ext cx="9720072" cy="1499617"/>
          </a:xfrm>
          <a:prstGeom prst="rect">
            <a:avLst/>
          </a:prstGeom>
        </p:spPr>
        <p:txBody>
          <a:bodyPr/>
          <a:lstStyle/>
          <a:p>
            <a:pPr>
              <a:defRPr sz="6000">
                <a:solidFill>
                  <a:srgbClr val="335B74"/>
                </a:solidFill>
              </a:defRPr>
            </a:pPr>
            <a:r>
              <a:t>                         </a:t>
            </a:r>
            <a:r>
              <a:rPr sz="6600"/>
              <a:t>Myth 3</a:t>
            </a:r>
          </a:p>
        </p:txBody>
      </p:sp>
      <p:sp>
        <p:nvSpPr>
          <p:cNvPr id="131" name="Content Placeholder 2"/>
          <p:cNvSpPr txBox="1">
            <a:spLocks noGrp="1"/>
          </p:cNvSpPr>
          <p:nvPr>
            <p:ph type="body" idx="1"/>
          </p:nvPr>
        </p:nvSpPr>
        <p:spPr>
          <a:xfrm>
            <a:off x="1024127" y="2286000"/>
            <a:ext cx="9720075" cy="4023360"/>
          </a:xfrm>
          <a:prstGeom prst="rect">
            <a:avLst/>
          </a:prstGeom>
        </p:spPr>
        <p:txBody>
          <a:bodyPr/>
          <a:lstStyle/>
          <a:p>
            <a:pPr marL="0" indent="0">
              <a:buSzTx/>
              <a:buNone/>
              <a:defRPr sz="6000">
                <a:solidFill>
                  <a:srgbClr val="335B74"/>
                </a:solidFill>
              </a:defRPr>
            </a:pPr>
            <a:endParaRPr dirty="0"/>
          </a:p>
          <a:p>
            <a:pPr marL="0" indent="0">
              <a:buSzTx/>
              <a:buNone/>
              <a:defRPr sz="6000">
                <a:solidFill>
                  <a:srgbClr val="335B74"/>
                </a:solidFill>
              </a:defRPr>
            </a:pPr>
            <a:r>
              <a:rPr dirty="0"/>
              <a:t>    </a:t>
            </a:r>
            <a:r>
              <a:rPr sz="5400" dirty="0"/>
              <a:t> </a:t>
            </a:r>
            <a:r>
              <a:rPr sz="5400" dirty="0">
                <a:solidFill>
                  <a:srgbClr val="002060"/>
                </a:solidFill>
              </a:rPr>
              <a:t>NA is for heroin addicts only</a:t>
            </a:r>
          </a:p>
        </p:txBody>
      </p:sp>
    </p:spTree>
  </p:cSld>
  <p:clrMapOvr>
    <a:masterClrMapping/>
  </p:clrMapOvr>
  <mc:AlternateContent xmlns:mc="http://schemas.openxmlformats.org/markup-compatibility/2006">
    <mc:Choice xmlns:p14="http://schemas.microsoft.com/office/powerpoint/2010/main" Requires="p14">
      <p:transition spd="slow" p14:dur="1200" advTm="4955">
        <p:push dir="u"/>
      </p:transition>
    </mc:Choice>
    <mc:Fallback>
      <p:transition spd="slow" advTm="4955">
        <p:push dir="u"/>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itle 1"/>
          <p:cNvSpPr txBox="1">
            <a:spLocks noGrp="1"/>
          </p:cNvSpPr>
          <p:nvPr>
            <p:ph type="title"/>
          </p:nvPr>
        </p:nvSpPr>
        <p:spPr>
          <a:xfrm>
            <a:off x="1024128" y="585216"/>
            <a:ext cx="9720072" cy="1499617"/>
          </a:xfrm>
          <a:prstGeom prst="rect">
            <a:avLst/>
          </a:prstGeom>
        </p:spPr>
        <p:txBody>
          <a:bodyPr/>
          <a:lstStyle>
            <a:lvl1pPr>
              <a:defRPr sz="6000">
                <a:solidFill>
                  <a:srgbClr val="335B74"/>
                </a:solidFill>
              </a:defRPr>
            </a:lvl1pPr>
          </a:lstStyle>
          <a:p>
            <a:r>
              <a:t>                        Reality 3</a:t>
            </a:r>
          </a:p>
        </p:txBody>
      </p:sp>
      <p:sp>
        <p:nvSpPr>
          <p:cNvPr id="134" name="Content Placeholder 2"/>
          <p:cNvSpPr txBox="1">
            <a:spLocks noGrp="1"/>
          </p:cNvSpPr>
          <p:nvPr>
            <p:ph type="body" idx="1"/>
          </p:nvPr>
        </p:nvSpPr>
        <p:spPr>
          <a:xfrm>
            <a:off x="1643210" y="2286000"/>
            <a:ext cx="9100991" cy="4023360"/>
          </a:xfrm>
          <a:prstGeom prst="rect">
            <a:avLst/>
          </a:prstGeom>
        </p:spPr>
        <p:txBody>
          <a:bodyPr/>
          <a:lstStyle/>
          <a:p>
            <a:pPr>
              <a:defRPr sz="3200">
                <a:solidFill>
                  <a:srgbClr val="335B74"/>
                </a:solidFill>
              </a:defRPr>
            </a:pPr>
            <a:r>
              <a:rPr dirty="0">
                <a:solidFill>
                  <a:srgbClr val="002060"/>
                </a:solidFill>
              </a:rPr>
              <a:t>- NA is open to anyone, regardless of what they used.</a:t>
            </a:r>
          </a:p>
          <a:p>
            <a:pPr>
              <a:defRPr sz="3200">
                <a:solidFill>
                  <a:srgbClr val="335B74"/>
                </a:solidFill>
              </a:defRPr>
            </a:pPr>
            <a:r>
              <a:rPr dirty="0">
                <a:solidFill>
                  <a:srgbClr val="002060"/>
                </a:solidFill>
              </a:rPr>
              <a:t>- Our surveys show a membership with very diverse histories of drug use.</a:t>
            </a:r>
          </a:p>
          <a:p>
            <a:pPr>
              <a:defRPr sz="3200">
                <a:solidFill>
                  <a:srgbClr val="335B74"/>
                </a:solidFill>
              </a:defRPr>
            </a:pPr>
            <a:r>
              <a:rPr dirty="0">
                <a:solidFill>
                  <a:srgbClr val="002060"/>
                </a:solidFill>
              </a:rPr>
              <a:t>- NA is a program of complete abstinence from all drugs, including alcohol.</a:t>
            </a:r>
          </a:p>
          <a:p>
            <a:pPr>
              <a:defRPr sz="3200">
                <a:solidFill>
                  <a:srgbClr val="335B74"/>
                </a:solidFill>
              </a:defRPr>
            </a:pPr>
            <a:r>
              <a:rPr dirty="0">
                <a:solidFill>
                  <a:srgbClr val="002060"/>
                </a:solidFill>
              </a:rPr>
              <a:t>- NA's help is available to all, regardless of age, race, class, religion or sexual orientation.</a:t>
            </a:r>
          </a:p>
        </p:txBody>
      </p:sp>
      <p:pic>
        <p:nvPicPr>
          <p:cNvPr id="135" name="Picture 4" descr="Picture 4"/>
          <p:cNvPicPr>
            <a:picLocks noChangeAspect="1"/>
          </p:cNvPicPr>
          <p:nvPr/>
        </p:nvPicPr>
        <p:blipFill>
          <a:blip r:embed="rId2"/>
          <a:stretch>
            <a:fillRect/>
          </a:stretch>
        </p:blipFill>
        <p:spPr>
          <a:xfrm>
            <a:off x="143595" y="155635"/>
            <a:ext cx="1499617" cy="149961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p14:dur="1200" advTm="16945">
        <p:fade/>
      </p:transition>
    </mc:Choice>
    <mc:Fallback>
      <p:transition spd="slow" advTm="16945">
        <p:fade/>
      </p:transition>
    </mc:Fallback>
  </mc:AlternateContent>
</p:sld>
</file>

<file path=ppt/theme/theme1.xml><?xml version="1.0" encoding="utf-8"?>
<a:theme xmlns:a="http://schemas.openxmlformats.org/drawingml/2006/main"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Calibri"/>
        <a:ea typeface="Calibri"/>
        <a:cs typeface="Calibri"/>
      </a:majorFont>
      <a:minorFont>
        <a:latin typeface="Helvetica"/>
        <a:ea typeface="Helvetica"/>
        <a:cs typeface="Helvetica"/>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2700" dir="5400000" rotWithShape="0">
              <a:srgbClr val="000000">
                <a:alpha val="50000"/>
              </a:srgbClr>
            </a:outerShdw>
          </a:effectLst>
        </a:effectStyle>
        <a:effectStyle>
          <a:effectLst>
            <a:outerShdw blurRad="50800" dist="12700" dir="5400000" rotWithShape="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blurRad="50800" dist="12700" dir="5400000" rotWithShape="0">
            <a:srgbClr val="000000">
              <a:alpha val="5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Calibri"/>
        <a:ea typeface="Calibri"/>
        <a:cs typeface="Calibri"/>
      </a:majorFont>
      <a:minorFont>
        <a:latin typeface="Helvetica"/>
        <a:ea typeface="Helvetica"/>
        <a:cs typeface="Helvetica"/>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2700" dir="5400000" rotWithShape="0">
              <a:srgbClr val="000000">
                <a:alpha val="50000"/>
              </a:srgbClr>
            </a:outerShdw>
          </a:effectLst>
        </a:effectStyle>
        <a:effectStyle>
          <a:effectLst>
            <a:outerShdw blurRad="50800" dist="12700" dir="5400000" rotWithShape="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blurRad="50800" dist="12700" dir="5400000" rotWithShape="0">
            <a:srgbClr val="000000">
              <a:alpha val="5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189</TotalTime>
  <Words>1269</Words>
  <Application>Microsoft Macintosh PowerPoint</Application>
  <PresentationFormat>Widescreen</PresentationFormat>
  <Paragraphs>113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Calibri</vt:lpstr>
      <vt:lpstr>Tw Cen MT</vt:lpstr>
      <vt:lpstr>Tw Cen MT Condensed</vt:lpstr>
      <vt:lpstr>Integral</vt:lpstr>
      <vt:lpstr>PowerPoint Presentation</vt:lpstr>
      <vt:lpstr> Narcotics anonymous </vt:lpstr>
      <vt:lpstr>PowerPoint Presentation</vt:lpstr>
      <vt:lpstr>                         Myth 1</vt:lpstr>
      <vt:lpstr>                            Reality 1</vt:lpstr>
      <vt:lpstr>                                Myth 2 </vt:lpstr>
      <vt:lpstr>                        Reality 2</vt:lpstr>
      <vt:lpstr>                         Myth 3</vt:lpstr>
      <vt:lpstr>                        Reality 3</vt:lpstr>
      <vt:lpstr>                       Myth 4</vt:lpstr>
      <vt:lpstr>                        Reality 4</vt:lpstr>
      <vt:lpstr>                         Myth 5</vt:lpstr>
      <vt:lpstr>                        Reality 5</vt:lpstr>
      <vt:lpstr>                         Myth 6</vt:lpstr>
      <vt:lpstr>                        Reality 6</vt:lpstr>
      <vt:lpstr>                         Myth 7</vt:lpstr>
      <vt:lpstr>                        Reality 7</vt:lpstr>
      <vt:lpstr>                         Myth 8</vt:lpstr>
      <vt:lpstr>                        Reality 8</vt:lpstr>
      <vt:lpstr>                         Myth 9</vt:lpstr>
      <vt:lpstr>                        Reality 9</vt:lpstr>
      <vt:lpstr>                         Myth 10</vt:lpstr>
      <vt:lpstr>                        Reality 10</vt:lpstr>
      <vt:lpstr>                         Myth 11</vt:lpstr>
      <vt:lpstr>                        Reality 11</vt:lpstr>
      <vt:lpstr>                         Myth 12</vt:lpstr>
      <vt:lpstr>                        Reality 12</vt:lpstr>
      <vt:lpstr>Narcotics Anonymous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Neil Pirie</cp:lastModifiedBy>
  <cp:revision>7</cp:revision>
  <dcterms:modified xsi:type="dcterms:W3CDTF">2021-03-23T16:33:25Z</dcterms:modified>
</cp:coreProperties>
</file>