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10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7"/>
    <p:restoredTop sz="95588"/>
  </p:normalViewPr>
  <p:slideViewPr>
    <p:cSldViewPr snapToGrid="0" snapToObjects="1" showGuides="1">
      <p:cViewPr varScale="1">
        <p:scale>
          <a:sx n="100" d="100"/>
          <a:sy n="100" d="100"/>
        </p:scale>
        <p:origin x="816" y="176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9BD0E-FE83-3C4A-9E0A-70C4FC2AE2C9}" type="datetimeFigureOut">
              <a:rPr lang="en-US" smtClean="0"/>
              <a:t>9/12/20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17E7E-7C27-5149-ACAE-2A5CE28B1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07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1422 responses were over 40% complete, and 2 responses were dropped as ‘troll’ responses</a:t>
            </a:r>
          </a:p>
          <a:p>
            <a:pPr marL="171450" indent="-171450">
              <a:buFontTx/>
              <a:buChar char="-"/>
            </a:pPr>
            <a:r>
              <a:rPr lang="en-US" dirty="0"/>
              <a:t>LGBT stats –UK pop 93.2 self report as straight – for us it’s 79.26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03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Non-binary above UK (0.4 vs 1.35)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91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Convictions before 53.16 Yes 43.31 No</a:t>
            </a:r>
          </a:p>
          <a:p>
            <a:pPr marL="171450" indent="-171450">
              <a:buFontTx/>
              <a:buChar char="-"/>
            </a:pPr>
            <a:r>
              <a:rPr lang="en-US" dirty="0"/>
              <a:t>Convictions after 6.96% Yes 92.09 % No</a:t>
            </a:r>
          </a:p>
          <a:p>
            <a:pPr marL="171450" indent="-171450">
              <a:buFontTx/>
              <a:buChar char="-"/>
            </a:pPr>
            <a:r>
              <a:rPr lang="en-US" dirty="0"/>
              <a:t>For the previously convicted group 10.83% Yes 88.11 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30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When we look at members over three years clean, we have 77.62 employment (above UK figure)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98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35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70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C17E7E-7C27-5149-ACAE-2A5CE28B15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3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8567-F3C5-204B-BFAE-50AE0A6A0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99B3AF-A66F-0D48-A33F-6FFC0B352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1128E-F739-614A-A564-2C97605C6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209AD-B945-AD45-9E58-7AF3FD01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F2CFF-7415-024B-B03D-EA046A64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9DA07-8410-BF40-AD66-D7BC32BF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F5B9E-64F0-AC4D-98E6-25747E6BA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2214B-3083-A048-BA97-722F8705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7965F-E626-584E-B077-D547B3485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BAF20-5FE9-D340-A2D3-BFFF93B9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4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653023-DD48-5944-96F4-FC05028E9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E85DF7-7297-2E46-84BA-774EF3AA8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D38E0-E046-294B-A549-9B2C5C32E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0462D-2329-A746-A7BB-5C334DE2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B3C4C-B3D4-4240-9ECA-044F0590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7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F773-A20A-3A49-B643-AF69B94D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0BC0F-C990-F945-8CB5-4FBCC94FC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680DE-64E0-FA41-B2E6-7635A4DAF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D1AD8-36DE-4D41-B092-794AC3CA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73DCA-96DF-0741-B511-A278F4F7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4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16702-B220-3D43-A223-2CAEFC45E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667AD-40B9-1B4D-A0FB-B266A6B8B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75DC5-B948-1749-BD8C-D9831A44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1414-5B1F-8043-990B-6A2786ED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F70DC-4897-7B47-A2F4-FBF84A8C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6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D959-BCD3-E94F-9631-7BED88C1C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CE030-8027-EA42-B8A1-7115A963A1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B73ED-EAEA-7C48-BDF8-0A884759F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8ED0C-7482-FF4B-A279-AE73B3C6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4A997-9259-F148-8C74-5E41C0F3F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B7CB17-70DE-D647-9B87-C46979830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8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8410-C047-A249-BDCB-B8C222D5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3EA36-B746-674D-AF65-973B3D932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65CA5-B5DC-904A-A350-9777FF28A9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DEF1C7-1E8A-5B49-9D50-99726153E1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A581FB-309D-AF48-94F1-5D254FC4F1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8945CF-B44B-0E4C-94A8-09126CEF7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09FBB5-1DC6-444B-8788-22FBF76D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D7D021-E0AB-D54B-90B1-18F292F27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4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C5F83-D1E6-7D4A-974D-7BE4D0696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694F4-B189-6C48-8F12-DE87E6526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0236D-7E97-6C4B-8146-00A5F713D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72B75C-8E00-C041-879D-AF5B651A0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5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EF431-DFB4-6145-A702-C18E1E72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E194CC-5201-BC4E-8EFF-DF736DFCB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F2684-CF43-C245-AC3E-7FCD3ECF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32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20DB0-CFEA-384D-9DD6-97C6B9256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11E4C-244A-6B46-A2CF-045A75751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393BA-E857-C843-A5AC-575DBC3A1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33554-E066-9443-A626-6BDD365CA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D802C-88DE-DF47-8637-B0543A01F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EE794-EE32-824D-AD22-66CC1E5AF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9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4A4FB-D7A1-304B-A585-2110727E0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14264-DFB4-604F-8CE2-C7DE998F05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C87125-A8D6-9840-BC7D-BAD01756B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E8CD2-3745-B14A-8D52-F9C30DF6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771E8-3032-574C-832B-437B5E1B1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9B647-7B0A-9142-B798-AEAC377F8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AC3CE-FBA4-A043-8EF7-CC329DEF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00B2A-CE26-7D4E-A364-8B6F8E497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C4F3F-2703-084F-BE85-63EEB461B2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289D2-8069-9247-9DDF-C93CC32FA4ED}" type="datetimeFigureOut">
              <a:rPr lang="en-US" smtClean="0"/>
              <a:t>9/12/20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664D1F-94E6-AF42-B6F1-79E73AE36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4BABB-A0C5-6943-9E0E-DFBB8DC8A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E248-EF10-8C4D-ADEB-1BB344408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8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376881" cy="3367444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The UKNA Survey – what we know so far</a:t>
            </a:r>
          </a:p>
        </p:txBody>
      </p:sp>
    </p:spTree>
    <p:extLst>
      <p:ext uri="{BB962C8B-B14F-4D97-AF65-F5344CB8AC3E}">
        <p14:creationId xmlns:p14="http://schemas.microsoft.com/office/powerpoint/2010/main" val="193414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89" y="340311"/>
            <a:ext cx="4341396" cy="1410284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The Basics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76A604-255E-F54F-865D-4DBC49BEE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133558"/>
              </p:ext>
            </p:extLst>
          </p:nvPr>
        </p:nvGraphicFramePr>
        <p:xfrm>
          <a:off x="367297" y="2783444"/>
          <a:ext cx="451317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387">
                  <a:extLst>
                    <a:ext uri="{9D8B030D-6E8A-4147-A177-3AD203B41FA5}">
                      <a16:colId xmlns:a16="http://schemas.microsoft.com/office/drawing/2014/main" val="2913930779"/>
                    </a:ext>
                  </a:extLst>
                </a:gridCol>
                <a:gridCol w="1046792">
                  <a:extLst>
                    <a:ext uri="{9D8B030D-6E8A-4147-A177-3AD203B41FA5}">
                      <a16:colId xmlns:a16="http://schemas.microsoft.com/office/drawing/2014/main" val="1530540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F1071"/>
                          </a:solidFill>
                        </a:rPr>
                        <a:t>Number of Surveys Completed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1916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90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F1071"/>
                          </a:solidFill>
                        </a:rPr>
                        <a:t>Number of Usable Reponses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696006"/>
                  </a:ext>
                </a:extLst>
              </a:tr>
            </a:tbl>
          </a:graphicData>
        </a:graphic>
      </p:graphicFrame>
      <p:pic>
        <p:nvPicPr>
          <p:cNvPr id="13" name="Picture 12" descr="A screenshot of a cell phone&#10;&#10;Description automatically generated">
            <a:extLst>
              <a:ext uri="{FF2B5EF4-FFF2-40B4-BE49-F238E27FC236}">
                <a16:creationId xmlns:a16="http://schemas.microsoft.com/office/drawing/2014/main" id="{5DF27055-CB35-F54F-850C-0CAFE6C8D2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852" y="1785266"/>
            <a:ext cx="3723126" cy="4336828"/>
          </a:xfrm>
          <a:prstGeom prst="rect">
            <a:avLst/>
          </a:prstGeom>
        </p:spPr>
      </p:pic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F9DB9A32-0696-074E-A86D-8F68D276A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730094"/>
              </p:ext>
            </p:extLst>
          </p:nvPr>
        </p:nvGraphicFramePr>
        <p:xfrm>
          <a:off x="453188" y="4528568"/>
          <a:ext cx="451317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387">
                  <a:extLst>
                    <a:ext uri="{9D8B030D-6E8A-4147-A177-3AD203B41FA5}">
                      <a16:colId xmlns:a16="http://schemas.microsoft.com/office/drawing/2014/main" val="2913930779"/>
                    </a:ext>
                  </a:extLst>
                </a:gridCol>
                <a:gridCol w="1046792">
                  <a:extLst>
                    <a:ext uri="{9D8B030D-6E8A-4147-A177-3AD203B41FA5}">
                      <a16:colId xmlns:a16="http://schemas.microsoft.com/office/drawing/2014/main" val="1530540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F1071"/>
                          </a:solidFill>
                        </a:rPr>
                        <a:t>Average Member Age (Mean)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90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F1071"/>
                          </a:solidFill>
                        </a:rPr>
                        <a:t>Oldest member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696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F1071"/>
                          </a:solidFill>
                        </a:rPr>
                        <a:t>Youngest Member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01505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9F65860-2FC2-B341-B7E3-5F8C45D207F1}"/>
              </a:ext>
            </a:extLst>
          </p:cNvPr>
          <p:cNvSpPr txBox="1">
            <a:spLocks/>
          </p:cNvSpPr>
          <p:nvPr/>
        </p:nvSpPr>
        <p:spPr>
          <a:xfrm rot="10800000" flipV="1">
            <a:off x="453186" y="2079469"/>
            <a:ext cx="1676555" cy="5508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How Many?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AA2D2B3-17AD-A743-A0FA-6BD93A44A281}"/>
              </a:ext>
            </a:extLst>
          </p:cNvPr>
          <p:cNvSpPr txBox="1">
            <a:spLocks/>
          </p:cNvSpPr>
          <p:nvPr/>
        </p:nvSpPr>
        <p:spPr>
          <a:xfrm rot="10800000" flipV="1">
            <a:off x="453186" y="3953680"/>
            <a:ext cx="657983" cy="5508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Age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05579241-E0C5-B144-AF49-2D42F6EC1D2F}"/>
              </a:ext>
            </a:extLst>
          </p:cNvPr>
          <p:cNvSpPr txBox="1">
            <a:spLocks/>
          </p:cNvSpPr>
          <p:nvPr/>
        </p:nvSpPr>
        <p:spPr>
          <a:xfrm rot="10800000" flipV="1">
            <a:off x="6869452" y="955229"/>
            <a:ext cx="1290699" cy="5508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Sexuality</a:t>
            </a:r>
          </a:p>
        </p:txBody>
      </p:sp>
    </p:spTree>
    <p:extLst>
      <p:ext uri="{BB962C8B-B14F-4D97-AF65-F5344CB8AC3E}">
        <p14:creationId xmlns:p14="http://schemas.microsoft.com/office/powerpoint/2010/main" val="2881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89" y="340311"/>
            <a:ext cx="3799398" cy="1410284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The Basics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9F65860-2FC2-B341-B7E3-5F8C45D207F1}"/>
              </a:ext>
            </a:extLst>
          </p:cNvPr>
          <p:cNvSpPr txBox="1">
            <a:spLocks/>
          </p:cNvSpPr>
          <p:nvPr/>
        </p:nvSpPr>
        <p:spPr>
          <a:xfrm rot="10800000" flipV="1">
            <a:off x="453186" y="2079469"/>
            <a:ext cx="1676555" cy="5508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Gender</a:t>
            </a:r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039DF0E-B263-534D-996C-76E673456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623" y="2855009"/>
            <a:ext cx="3257400" cy="3898819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1325639-E08A-E340-8BE7-CC35A416C968}"/>
              </a:ext>
            </a:extLst>
          </p:cNvPr>
          <p:cNvSpPr txBox="1">
            <a:spLocks/>
          </p:cNvSpPr>
          <p:nvPr/>
        </p:nvSpPr>
        <p:spPr>
          <a:xfrm rot="10800000" flipV="1">
            <a:off x="4906304" y="1343091"/>
            <a:ext cx="1676555" cy="5508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Ethnicity</a:t>
            </a:r>
          </a:p>
        </p:txBody>
      </p:sp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A460E370-C114-944C-9525-7D46651B5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731020"/>
              </p:ext>
            </p:extLst>
          </p:nvPr>
        </p:nvGraphicFramePr>
        <p:xfrm>
          <a:off x="4906304" y="2354888"/>
          <a:ext cx="3209175" cy="3585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835">
                  <a:extLst>
                    <a:ext uri="{9D8B030D-6E8A-4147-A177-3AD203B41FA5}">
                      <a16:colId xmlns:a16="http://schemas.microsoft.com/office/drawing/2014/main" val="2913930779"/>
                    </a:ext>
                  </a:extLst>
                </a:gridCol>
                <a:gridCol w="744340">
                  <a:extLst>
                    <a:ext uri="{9D8B030D-6E8A-4147-A177-3AD203B41FA5}">
                      <a16:colId xmlns:a16="http://schemas.microsoft.com/office/drawing/2014/main" val="1530540321"/>
                    </a:ext>
                  </a:extLst>
                </a:gridCol>
              </a:tblGrid>
              <a:tr h="284008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solidFill>
                            <a:srgbClr val="0F1071"/>
                          </a:solidFill>
                        </a:rPr>
                        <a:t>Ethnic Group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0F107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905648"/>
                  </a:ext>
                </a:extLst>
              </a:tr>
              <a:tr h="279103">
                <a:tc>
                  <a:txBody>
                    <a:bodyPr/>
                    <a:lstStyle/>
                    <a:p>
                      <a:r>
                        <a:rPr lang="en-US" sz="1200" b="1" i="1" dirty="0">
                          <a:solidFill>
                            <a:srgbClr val="0F1071"/>
                          </a:solidFill>
                        </a:rPr>
                        <a:t>White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696006"/>
                  </a:ext>
                </a:extLst>
              </a:tr>
              <a:tr h="34364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British / English / Welsh / Scottish / Northern Irish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01505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Irish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52515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Gypsy or Irish Traveller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219428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other White background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166755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77350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>
                          <a:solidFill>
                            <a:srgbClr val="0F1071"/>
                          </a:solidFill>
                          <a:effectLst/>
                          <a:latin typeface="Calibri" panose="020F0502020204030204" pitchFamily="34" charset="0"/>
                        </a:rPr>
                        <a:t>Mixed/ Multiple ethnic groups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625378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and Black Caribbean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90821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and Black African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082006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 and Asian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6641375"/>
                  </a:ext>
                </a:extLst>
              </a:tr>
              <a:tr h="343646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other Mixed/ Multiple ethnic background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4983733"/>
                  </a:ext>
                </a:extLst>
              </a:tr>
            </a:tbl>
          </a:graphicData>
        </a:graphic>
      </p:graphicFrame>
      <p:graphicFrame>
        <p:nvGraphicFramePr>
          <p:cNvPr id="17" name="Table 4">
            <a:extLst>
              <a:ext uri="{FF2B5EF4-FFF2-40B4-BE49-F238E27FC236}">
                <a16:creationId xmlns:a16="http://schemas.microsoft.com/office/drawing/2014/main" id="{8983806F-D68B-1044-8D89-D2F882CDA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051848"/>
              </p:ext>
            </p:extLst>
          </p:nvPr>
        </p:nvGraphicFramePr>
        <p:xfrm>
          <a:off x="8529636" y="1443226"/>
          <a:ext cx="3209175" cy="449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835">
                  <a:extLst>
                    <a:ext uri="{9D8B030D-6E8A-4147-A177-3AD203B41FA5}">
                      <a16:colId xmlns:a16="http://schemas.microsoft.com/office/drawing/2014/main" val="2913930779"/>
                    </a:ext>
                  </a:extLst>
                </a:gridCol>
                <a:gridCol w="744340">
                  <a:extLst>
                    <a:ext uri="{9D8B030D-6E8A-4147-A177-3AD203B41FA5}">
                      <a16:colId xmlns:a16="http://schemas.microsoft.com/office/drawing/2014/main" val="1530540321"/>
                    </a:ext>
                  </a:extLst>
                </a:gridCol>
              </a:tblGrid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>
                          <a:solidFill>
                            <a:srgbClr val="0F1071"/>
                          </a:solidFill>
                          <a:effectLst/>
                          <a:latin typeface="Calibri" panose="020F0502020204030204" pitchFamily="34" charset="0"/>
                        </a:rPr>
                        <a:t>Asian/ Asian British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905648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955263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Pakistani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791783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Bangladeshi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226671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Chinese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445971"/>
                  </a:ext>
                </a:extLst>
              </a:tr>
              <a:tr h="27910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other Asian background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696006"/>
                  </a:ext>
                </a:extLst>
              </a:tr>
              <a:tr h="343646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01505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>
                          <a:solidFill>
                            <a:srgbClr val="0F1071"/>
                          </a:solidFill>
                          <a:effectLst/>
                          <a:latin typeface="Calibri" panose="020F0502020204030204" pitchFamily="34" charset="0"/>
                        </a:rPr>
                        <a:t>Black/ African/ Caribbean/ Black British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052515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African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219428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Caribbean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166755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other Black/ African/ Caribbean background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77350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4625378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1" u="none" strike="noStrike" dirty="0">
                          <a:solidFill>
                            <a:srgbClr val="0F1071"/>
                          </a:solidFill>
                          <a:effectLst/>
                          <a:latin typeface="Calibri" panose="020F0502020204030204" pitchFamily="34" charset="0"/>
                        </a:rPr>
                        <a:t>Other ethnic group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908219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Arab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082006"/>
                  </a:ext>
                </a:extLst>
              </a:tr>
              <a:tr h="284008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other ethnic group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6641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661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83" y="337879"/>
            <a:ext cx="8355151" cy="1248275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 fontScale="90000"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Recovery and Convictions 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9F65860-2FC2-B341-B7E3-5F8C45D207F1}"/>
              </a:ext>
            </a:extLst>
          </p:cNvPr>
          <p:cNvSpPr txBox="1">
            <a:spLocks/>
          </p:cNvSpPr>
          <p:nvPr/>
        </p:nvSpPr>
        <p:spPr>
          <a:xfrm rot="10800000" flipV="1">
            <a:off x="453184" y="2079469"/>
            <a:ext cx="3128741" cy="70156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Convictions before NA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1325639-E08A-E340-8BE7-CC35A416C968}"/>
              </a:ext>
            </a:extLst>
          </p:cNvPr>
          <p:cNvSpPr txBox="1">
            <a:spLocks/>
          </p:cNvSpPr>
          <p:nvPr/>
        </p:nvSpPr>
        <p:spPr>
          <a:xfrm rot="10800000" flipV="1">
            <a:off x="4677445" y="2067436"/>
            <a:ext cx="2837110" cy="725634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Convictions post NA</a:t>
            </a:r>
          </a:p>
        </p:txBody>
      </p:sp>
      <p:pic>
        <p:nvPicPr>
          <p:cNvPr id="7" name="Picture 6" descr="A picture containing clock&#10;&#10;Description automatically generated">
            <a:extLst>
              <a:ext uri="{FF2B5EF4-FFF2-40B4-BE49-F238E27FC236}">
                <a16:creationId xmlns:a16="http://schemas.microsoft.com/office/drawing/2014/main" id="{FDE2E9E9-FD26-3847-AB60-4FFD922E2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752" y="3109912"/>
            <a:ext cx="2317604" cy="3429001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8677BD83-1226-554A-8227-4C0C008B54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2496" y="3109912"/>
            <a:ext cx="2270199" cy="351045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A4D5A77A-B7D1-8749-A332-32D452535FC3}"/>
              </a:ext>
            </a:extLst>
          </p:cNvPr>
          <p:cNvSpPr txBox="1">
            <a:spLocks/>
          </p:cNvSpPr>
          <p:nvPr/>
        </p:nvSpPr>
        <p:spPr>
          <a:xfrm rot="10800000" flipV="1">
            <a:off x="8709046" y="1915030"/>
            <a:ext cx="3029771" cy="103044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F1071"/>
                </a:solidFill>
              </a:rPr>
              <a:t>Convictions post NA for the previously convicted group</a:t>
            </a:r>
          </a:p>
        </p:txBody>
      </p:sp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B9B2E0E9-9A5B-6748-8CB0-1B7BDB40DB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0294" y="3109910"/>
            <a:ext cx="2451411" cy="370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303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84" y="355339"/>
            <a:ext cx="4341396" cy="1410284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 fontScale="90000"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Employment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9F65860-2FC2-B341-B7E3-5F8C45D207F1}"/>
              </a:ext>
            </a:extLst>
          </p:cNvPr>
          <p:cNvSpPr txBox="1">
            <a:spLocks/>
          </p:cNvSpPr>
          <p:nvPr/>
        </p:nvSpPr>
        <p:spPr>
          <a:xfrm rot="10800000" flipV="1">
            <a:off x="453185" y="2079469"/>
            <a:ext cx="3134966" cy="55083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rgbClr val="0F1071"/>
                </a:solidFill>
              </a:rPr>
              <a:t>Headline Numbers</a:t>
            </a:r>
          </a:p>
        </p:txBody>
      </p:sp>
      <p:graphicFrame>
        <p:nvGraphicFramePr>
          <p:cNvPr id="16" name="Table 4">
            <a:extLst>
              <a:ext uri="{FF2B5EF4-FFF2-40B4-BE49-F238E27FC236}">
                <a16:creationId xmlns:a16="http://schemas.microsoft.com/office/drawing/2014/main" id="{A460E370-C114-944C-9525-7D46651B5F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105165"/>
              </p:ext>
            </p:extLst>
          </p:nvPr>
        </p:nvGraphicFramePr>
        <p:xfrm>
          <a:off x="453184" y="3258001"/>
          <a:ext cx="528785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387">
                  <a:extLst>
                    <a:ext uri="{9D8B030D-6E8A-4147-A177-3AD203B41FA5}">
                      <a16:colId xmlns:a16="http://schemas.microsoft.com/office/drawing/2014/main" val="2913930779"/>
                    </a:ext>
                  </a:extLst>
                </a:gridCol>
                <a:gridCol w="1226472">
                  <a:extLst>
                    <a:ext uri="{9D8B030D-6E8A-4147-A177-3AD203B41FA5}">
                      <a16:colId xmlns:a16="http://schemas.microsoft.com/office/drawing/2014/main" val="1530540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% of members employed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64.18%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905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% of members employed with over three years clean</a:t>
                      </a:r>
                    </a:p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77.62%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960559"/>
                  </a:ext>
                </a:extLst>
              </a:tr>
              <a:tr h="132931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UK employment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76.4%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696006"/>
                  </a:ext>
                </a:extLst>
              </a:tr>
            </a:tbl>
          </a:graphicData>
        </a:graphic>
      </p:graphicFrame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5DE64B1B-18EB-FB4B-9CBD-5984ED3DD5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675" y="685009"/>
            <a:ext cx="3976642" cy="588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00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189" y="340311"/>
            <a:ext cx="4341396" cy="1410284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Time Clean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9F65860-2FC2-B341-B7E3-5F8C45D207F1}"/>
              </a:ext>
            </a:extLst>
          </p:cNvPr>
          <p:cNvSpPr txBox="1">
            <a:spLocks/>
          </p:cNvSpPr>
          <p:nvPr/>
        </p:nvSpPr>
        <p:spPr>
          <a:xfrm rot="10800000" flipV="1">
            <a:off x="453185" y="2079468"/>
            <a:ext cx="5530926" cy="193899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/>
              <a:t>Almost 40% of respondents said they had been using for over 20 years before they came to NA. Of these members, average clean time was 8 years.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13E5458-C73A-C149-A496-09980BAD8DDC}"/>
              </a:ext>
            </a:extLst>
          </p:cNvPr>
          <p:cNvSpPr txBox="1">
            <a:spLocks/>
          </p:cNvSpPr>
          <p:nvPr/>
        </p:nvSpPr>
        <p:spPr>
          <a:xfrm rot="10800000" flipV="1">
            <a:off x="7060557" y="2765268"/>
            <a:ext cx="4791919" cy="753435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/>
              <a:t>Mean </a:t>
            </a:r>
            <a:r>
              <a:rPr lang="en-US" sz="2400" b="1" dirty="0" err="1"/>
              <a:t>cleantime</a:t>
            </a:r>
            <a:r>
              <a:rPr lang="en-US" sz="2400" b="1" dirty="0"/>
              <a:t> for all respondents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482512-9252-0B43-A3CF-77E1CCA711CD}"/>
              </a:ext>
            </a:extLst>
          </p:cNvPr>
          <p:cNvSpPr txBox="1"/>
          <p:nvPr/>
        </p:nvSpPr>
        <p:spPr>
          <a:xfrm>
            <a:off x="7836061" y="474562"/>
            <a:ext cx="28242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F107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9 1/2 years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251DCA-5503-B44B-9CCB-33A1B65C42FA}"/>
              </a:ext>
            </a:extLst>
          </p:cNvPr>
          <p:cNvSpPr txBox="1"/>
          <p:nvPr/>
        </p:nvSpPr>
        <p:spPr>
          <a:xfrm>
            <a:off x="6228065" y="4201322"/>
            <a:ext cx="394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F107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4,875,953 days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9F2F203-4C81-6544-A216-B8F2FFB579E9}"/>
              </a:ext>
            </a:extLst>
          </p:cNvPr>
          <p:cNvSpPr txBox="1">
            <a:spLocks/>
          </p:cNvSpPr>
          <p:nvPr/>
        </p:nvSpPr>
        <p:spPr>
          <a:xfrm rot="10800000" flipV="1">
            <a:off x="2141315" y="5271132"/>
            <a:ext cx="4421530" cy="753435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/>
              <a:t>Combined </a:t>
            </a:r>
            <a:r>
              <a:rPr lang="en-US" sz="2400" b="1" dirty="0" err="1"/>
              <a:t>cleantime</a:t>
            </a:r>
            <a:r>
              <a:rPr lang="en-US" sz="2400" b="1" dirty="0"/>
              <a:t> in days of all members who took part</a:t>
            </a:r>
          </a:p>
        </p:txBody>
      </p:sp>
    </p:spTree>
    <p:extLst>
      <p:ext uri="{BB962C8B-B14F-4D97-AF65-F5344CB8AC3E}">
        <p14:creationId xmlns:p14="http://schemas.microsoft.com/office/powerpoint/2010/main" val="90999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100" y="296229"/>
            <a:ext cx="5249514" cy="1107058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Looking Ahead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1BB84B1-EA52-EE41-B9B4-013BC198C30B}"/>
              </a:ext>
            </a:extLst>
          </p:cNvPr>
          <p:cNvSpPr txBox="1">
            <a:spLocks/>
          </p:cNvSpPr>
          <p:nvPr/>
        </p:nvSpPr>
        <p:spPr>
          <a:xfrm rot="10800000" flipV="1">
            <a:off x="273100" y="1907452"/>
            <a:ext cx="11252947" cy="448230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/>
              <a:t>There is more to come - all the variables that were on the last survey, plus more.</a:t>
            </a:r>
          </a:p>
          <a:p>
            <a:pPr algn="l"/>
            <a:endParaRPr lang="en-US" sz="3600" b="1" dirty="0"/>
          </a:p>
          <a:p>
            <a:pPr algn="l"/>
            <a:r>
              <a:rPr lang="en-US" sz="3600" b="1" dirty="0"/>
              <a:t>I hope to have completed data analysis by the end of October, and a draft report ready for November Region. </a:t>
            </a:r>
          </a:p>
          <a:p>
            <a:pPr marL="800100" lvl="1" indent="-342900">
              <a:buFontTx/>
              <a:buChar char="-"/>
            </a:pPr>
            <a:endParaRPr lang="en-US" sz="100" b="1" dirty="0"/>
          </a:p>
        </p:txBody>
      </p:sp>
    </p:spTree>
    <p:extLst>
      <p:ext uri="{BB962C8B-B14F-4D97-AF65-F5344CB8AC3E}">
        <p14:creationId xmlns:p14="http://schemas.microsoft.com/office/powerpoint/2010/main" val="319083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683C3-7EF7-B943-8C3F-FD7AD44E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488" y="1563714"/>
            <a:ext cx="7789023" cy="3556925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r>
              <a:rPr lang="en-US" sz="6600" b="1" dirty="0">
                <a:solidFill>
                  <a:srgbClr val="0F1071"/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415824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5666</TotalTime>
  <Words>376</Words>
  <Application>Microsoft Macintosh PowerPoint</Application>
  <PresentationFormat>Widescreen</PresentationFormat>
  <Paragraphs>98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FUTURA MEDIUM</vt:lpstr>
      <vt:lpstr>Office Theme</vt:lpstr>
      <vt:lpstr>The UKNA Survey – what we know so far</vt:lpstr>
      <vt:lpstr>The Basics</vt:lpstr>
      <vt:lpstr>The Basics</vt:lpstr>
      <vt:lpstr>Recovery and Convictions </vt:lpstr>
      <vt:lpstr>Employment</vt:lpstr>
      <vt:lpstr>Time Clean</vt:lpstr>
      <vt:lpstr>Looking Ahead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UKNA Survey – what we know so far</dc:title>
  <dc:creator>Isabel Holmes</dc:creator>
  <cp:lastModifiedBy>Neil Pirie</cp:lastModifiedBy>
  <cp:revision>20</cp:revision>
  <dcterms:created xsi:type="dcterms:W3CDTF">2020-09-07T16:03:49Z</dcterms:created>
  <dcterms:modified xsi:type="dcterms:W3CDTF">2020-09-12T14:38:45Z</dcterms:modified>
</cp:coreProperties>
</file>